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2" r:id="rId5"/>
    <p:sldMasterId id="2147483666" r:id="rId6"/>
    <p:sldMasterId id="2147483668" r:id="rId7"/>
    <p:sldMasterId id="2147483670" r:id="rId8"/>
    <p:sldMasterId id="2147483672" r:id="rId9"/>
  </p:sldMasterIdLst>
  <p:notesMasterIdLst>
    <p:notesMasterId r:id="rId23"/>
  </p:notesMasterIdLst>
  <p:sldIdLst>
    <p:sldId id="268" r:id="rId10"/>
    <p:sldId id="276" r:id="rId11"/>
    <p:sldId id="267" r:id="rId12"/>
    <p:sldId id="264" r:id="rId13"/>
    <p:sldId id="265" r:id="rId14"/>
    <p:sldId id="261" r:id="rId15"/>
    <p:sldId id="269" r:id="rId16"/>
    <p:sldId id="266" r:id="rId17"/>
    <p:sldId id="279" r:id="rId18"/>
    <p:sldId id="270" r:id="rId19"/>
    <p:sldId id="272" r:id="rId20"/>
    <p:sldId id="280" r:id="rId21"/>
    <p:sldId id="274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33CC33"/>
    <a:srgbClr val="0054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12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2748" y="-90"/>
      </p:cViewPr>
      <p:guideLst>
        <p:guide orient="horz" pos="2909"/>
        <p:guide pos="2189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Community Provider Participation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rPr>
              <a:t>Growth</a:t>
            </a:r>
          </a:p>
          <a:p>
            <a:pPr>
              <a:defRPr/>
            </a:pPr>
            <a:endParaRPr lang="en-US" sz="200" dirty="0" smtClean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</a:endParaRPr>
          </a:p>
        </c:rich>
      </c:tx>
      <c:layout>
        <c:manualLayout>
          <c:xMode val="edge"/>
          <c:yMode val="edge"/>
          <c:x val="0.10194687534671196"/>
          <c:y val="5.60224089635854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1"/>
          <c:order val="1"/>
          <c:tx>
            <c:strRef>
              <c:f>'Provider Growth'!$A$4</c:f>
              <c:strCache>
                <c:ptCount val="1"/>
                <c:pt idx="0">
                  <c:v>HIE Users</c:v>
                </c:pt>
              </c:strCache>
            </c:strRef>
          </c:tx>
          <c:spPr>
            <a:solidFill>
              <a:srgbClr val="BBD050"/>
            </a:solidFill>
            <a:ln>
              <a:noFill/>
            </a:ln>
            <a:effectLst/>
          </c:spPr>
          <c:cat>
            <c:strRef>
              <c:f>'Provider Growth'!$B$1:$F$2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
(to date)</c:v>
                </c:pt>
              </c:strCache>
            </c:strRef>
          </c:cat>
          <c:val>
            <c:numRef>
              <c:f>'Provider Growth'!$B$4:$F$4</c:f>
              <c:numCache>
                <c:formatCode>General</c:formatCode>
                <c:ptCount val="5"/>
                <c:pt idx="0">
                  <c:v>0</c:v>
                </c:pt>
                <c:pt idx="1">
                  <c:v>880</c:v>
                </c:pt>
                <c:pt idx="2">
                  <c:v>2707</c:v>
                </c:pt>
                <c:pt idx="3">
                  <c:v>5705</c:v>
                </c:pt>
                <c:pt idx="4">
                  <c:v>7375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041224"/>
        <c:axId val="63042400"/>
      </c:areaChart>
      <c:lineChart>
        <c:grouping val="stacked"/>
        <c:varyColors val="0"/>
        <c:ser>
          <c:idx val="0"/>
          <c:order val="0"/>
          <c:tx>
            <c:strRef>
              <c:f>'Provider Growth'!$A$3</c:f>
              <c:strCache>
                <c:ptCount val="1"/>
                <c:pt idx="0">
                  <c:v>Community Providers (prescribers)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2"/>
                </a:solidFill>
              </a:ln>
              <a:effectLst/>
            </c:spPr>
          </c:marker>
          <c:cat>
            <c:strRef>
              <c:f>'Provider Growth'!$B$1:$F$2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
(to date)</c:v>
                </c:pt>
              </c:strCache>
            </c:strRef>
          </c:cat>
          <c:val>
            <c:numRef>
              <c:f>'Provider Growth'!$B$3:$F$3</c:f>
              <c:numCache>
                <c:formatCode>General</c:formatCode>
                <c:ptCount val="5"/>
                <c:pt idx="0">
                  <c:v>4</c:v>
                </c:pt>
                <c:pt idx="1">
                  <c:v>316</c:v>
                </c:pt>
                <c:pt idx="2">
                  <c:v>1234</c:v>
                </c:pt>
                <c:pt idx="3">
                  <c:v>1959</c:v>
                </c:pt>
                <c:pt idx="4">
                  <c:v>2690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41224"/>
        <c:axId val="63042400"/>
      </c:lineChart>
      <c:catAx>
        <c:axId val="63041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42400"/>
        <c:crosses val="autoZero"/>
        <c:auto val="1"/>
        <c:lblAlgn val="ctr"/>
        <c:lblOffset val="100"/>
        <c:noMultiLvlLbl val="0"/>
      </c:catAx>
      <c:valAx>
        <c:axId val="6304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041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Hospital</a:t>
            </a:r>
            <a:b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Participation Growth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Hospitals - Connected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
(to date)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27</c:v>
                </c:pt>
                <c:pt idx="2">
                  <c:v>31</c:v>
                </c:pt>
                <c:pt idx="3">
                  <c:v>47</c:v>
                </c:pt>
                <c:pt idx="4">
                  <c:v>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Hospitals - In Implementation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
(to date)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</c:v>
                </c:pt>
                <c:pt idx="1">
                  <c:v>2</c:v>
                </c:pt>
                <c:pt idx="2">
                  <c:v>14</c:v>
                </c:pt>
                <c:pt idx="3">
                  <c:v>10</c:v>
                </c:pt>
                <c:pt idx="4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8009680"/>
        <c:axId val="278009288"/>
      </c:barChart>
      <c:catAx>
        <c:axId val="278009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009288"/>
        <c:crosses val="autoZero"/>
        <c:auto val="1"/>
        <c:lblAlgn val="ctr"/>
        <c:lblOffset val="100"/>
        <c:noMultiLvlLbl val="0"/>
      </c:catAx>
      <c:valAx>
        <c:axId val="278009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8009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50912C-F471-495A-BDBE-0B34A369E94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04F44-E99C-4EC6-8000-94ABF67955BF}">
      <dgm:prSet phldrT="[Text]" custT="1"/>
      <dgm:spPr/>
      <dgm:t>
        <a:bodyPr/>
        <a:lstStyle/>
        <a:p>
          <a:pPr algn="ctr"/>
          <a:r>
            <a:rPr lang="en-US" sz="2000" dirty="0" smtClean="0"/>
            <a:t>About CORHIO</a:t>
          </a:r>
          <a:endParaRPr lang="en-US" sz="2000" dirty="0"/>
        </a:p>
      </dgm:t>
    </dgm:pt>
    <dgm:pt modelId="{26AA8758-B25D-4B38-8FEC-ACDE6EC7EE5A}" type="parTrans" cxnId="{678D5020-1181-4B5B-84D1-87E2BF9EF64E}">
      <dgm:prSet/>
      <dgm:spPr/>
      <dgm:t>
        <a:bodyPr/>
        <a:lstStyle/>
        <a:p>
          <a:endParaRPr lang="en-US"/>
        </a:p>
      </dgm:t>
    </dgm:pt>
    <dgm:pt modelId="{471CCAEB-7EBE-4C4E-BC4F-BB57AF968DF8}" type="sibTrans" cxnId="{678D5020-1181-4B5B-84D1-87E2BF9EF64E}">
      <dgm:prSet/>
      <dgm:spPr/>
      <dgm:t>
        <a:bodyPr/>
        <a:lstStyle/>
        <a:p>
          <a:endParaRPr lang="en-US"/>
        </a:p>
      </dgm:t>
    </dgm:pt>
    <dgm:pt modelId="{47934089-3C8F-456C-A227-7CA273010F6E}">
      <dgm:prSet phldrT="[Text]"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US" sz="1100" dirty="0" smtClean="0"/>
            <a:t>CORHIO is a nonprofit, public-private partnership that is improving health care for all Coloradans through health information technology and the implementation of electronic health information exchange (HIE).</a:t>
          </a:r>
          <a:endParaRPr lang="en-US" sz="1100" dirty="0"/>
        </a:p>
      </dgm:t>
    </dgm:pt>
    <dgm:pt modelId="{C5D21C5E-0018-4C27-A3E6-DB1ECC28EBCA}" type="parTrans" cxnId="{900575C5-550C-4F3A-898B-B53913EE7F48}">
      <dgm:prSet/>
      <dgm:spPr/>
      <dgm:t>
        <a:bodyPr/>
        <a:lstStyle/>
        <a:p>
          <a:endParaRPr lang="en-US"/>
        </a:p>
      </dgm:t>
    </dgm:pt>
    <dgm:pt modelId="{24BA7BC6-F924-49D8-9FAB-7F8D5E826378}" type="sibTrans" cxnId="{900575C5-550C-4F3A-898B-B53913EE7F48}">
      <dgm:prSet/>
      <dgm:spPr/>
      <dgm:t>
        <a:bodyPr/>
        <a:lstStyle/>
        <a:p>
          <a:endParaRPr lang="en-US"/>
        </a:p>
      </dgm:t>
    </dgm:pt>
    <dgm:pt modelId="{F46949C7-0C41-49D8-ADF8-2770A3D39377}">
      <dgm:prSet custT="1"/>
      <dgm:spPr/>
      <dgm:t>
        <a:bodyPr/>
        <a:lstStyle/>
        <a:p>
          <a:pPr>
            <a:lnSpc>
              <a:spcPct val="110000"/>
            </a:lnSpc>
            <a:spcAft>
              <a:spcPts val="600"/>
            </a:spcAft>
          </a:pPr>
          <a:r>
            <a:rPr lang="en-US" sz="1100" dirty="0" smtClean="0"/>
            <a:t>CORHIO manages and maintains the technology infrastructure that supports secure, efficient clinical information sharing among health care providers across Colorado. </a:t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r>
            <a:rPr lang="en-US" sz="1100" dirty="0" smtClean="0"/>
            <a:t/>
          </a:r>
          <a:br>
            <a:rPr lang="en-US" sz="1100" dirty="0" smtClean="0"/>
          </a:br>
          <a:endParaRPr lang="en-US" sz="1100" dirty="0"/>
        </a:p>
      </dgm:t>
    </dgm:pt>
    <dgm:pt modelId="{506355C9-06F8-4ADD-A726-1E9B87E22F74}" type="parTrans" cxnId="{E7AF257F-D612-4402-957E-EB2557BA6B28}">
      <dgm:prSet/>
      <dgm:spPr/>
      <dgm:t>
        <a:bodyPr/>
        <a:lstStyle/>
        <a:p>
          <a:endParaRPr lang="en-US"/>
        </a:p>
      </dgm:t>
    </dgm:pt>
    <dgm:pt modelId="{6FA887E0-D682-45A8-972D-F66CA78099B7}" type="sibTrans" cxnId="{E7AF257F-D612-4402-957E-EB2557BA6B28}">
      <dgm:prSet/>
      <dgm:spPr/>
      <dgm:t>
        <a:bodyPr/>
        <a:lstStyle/>
        <a:p>
          <a:endParaRPr lang="en-US"/>
        </a:p>
      </dgm:t>
    </dgm:pt>
    <dgm:pt modelId="{DDBED893-7B66-400A-81F3-C0A69127281E}" type="pres">
      <dgm:prSet presAssocID="{2A50912C-F471-495A-BDBE-0B34A369E94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D6EA18-A066-4027-9582-BF1E95E12FF3}" type="pres">
      <dgm:prSet presAssocID="{60F04F44-E99C-4EC6-8000-94ABF67955BF}" presName="parentLin" presStyleCnt="0"/>
      <dgm:spPr/>
    </dgm:pt>
    <dgm:pt modelId="{94371811-53BC-4974-8E28-EA83DB2DC78E}" type="pres">
      <dgm:prSet presAssocID="{60F04F44-E99C-4EC6-8000-94ABF67955BF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F122506A-07A0-4E64-982E-ED949D66FA03}" type="pres">
      <dgm:prSet presAssocID="{60F04F44-E99C-4EC6-8000-94ABF67955B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9BCAB-E884-411D-80B5-40B4FF150395}" type="pres">
      <dgm:prSet presAssocID="{60F04F44-E99C-4EC6-8000-94ABF67955BF}" presName="negativeSpace" presStyleCnt="0"/>
      <dgm:spPr/>
    </dgm:pt>
    <dgm:pt modelId="{5F27B52F-9E16-4E70-A794-0923E54B916A}" type="pres">
      <dgm:prSet presAssocID="{60F04F44-E99C-4EC6-8000-94ABF67955BF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5D9777-E0D3-499F-A194-57E09C40BDCA}" type="presOf" srcId="{2A50912C-F471-495A-BDBE-0B34A369E941}" destId="{DDBED893-7B66-400A-81F3-C0A69127281E}" srcOrd="0" destOrd="0" presId="urn:microsoft.com/office/officeart/2005/8/layout/list1"/>
    <dgm:cxn modelId="{C43D6795-AC0D-4493-95BE-2A1B6FF2B75F}" type="presOf" srcId="{60F04F44-E99C-4EC6-8000-94ABF67955BF}" destId="{94371811-53BC-4974-8E28-EA83DB2DC78E}" srcOrd="0" destOrd="0" presId="urn:microsoft.com/office/officeart/2005/8/layout/list1"/>
    <dgm:cxn modelId="{E7AF257F-D612-4402-957E-EB2557BA6B28}" srcId="{60F04F44-E99C-4EC6-8000-94ABF67955BF}" destId="{F46949C7-0C41-49D8-ADF8-2770A3D39377}" srcOrd="1" destOrd="0" parTransId="{506355C9-06F8-4ADD-A726-1E9B87E22F74}" sibTransId="{6FA887E0-D682-45A8-972D-F66CA78099B7}"/>
    <dgm:cxn modelId="{900575C5-550C-4F3A-898B-B53913EE7F48}" srcId="{60F04F44-E99C-4EC6-8000-94ABF67955BF}" destId="{47934089-3C8F-456C-A227-7CA273010F6E}" srcOrd="0" destOrd="0" parTransId="{C5D21C5E-0018-4C27-A3E6-DB1ECC28EBCA}" sibTransId="{24BA7BC6-F924-49D8-9FAB-7F8D5E826378}"/>
    <dgm:cxn modelId="{B0071BDA-5C58-4C16-86B1-DBD5B528EB51}" type="presOf" srcId="{47934089-3C8F-456C-A227-7CA273010F6E}" destId="{5F27B52F-9E16-4E70-A794-0923E54B916A}" srcOrd="0" destOrd="0" presId="urn:microsoft.com/office/officeart/2005/8/layout/list1"/>
    <dgm:cxn modelId="{8F9AF81A-1DDD-40EB-8721-C18564CE7F7D}" type="presOf" srcId="{F46949C7-0C41-49D8-ADF8-2770A3D39377}" destId="{5F27B52F-9E16-4E70-A794-0923E54B916A}" srcOrd="0" destOrd="1" presId="urn:microsoft.com/office/officeart/2005/8/layout/list1"/>
    <dgm:cxn modelId="{0CB5EAAA-5842-41A1-9829-21E342960B10}" type="presOf" srcId="{60F04F44-E99C-4EC6-8000-94ABF67955BF}" destId="{F122506A-07A0-4E64-982E-ED949D66FA03}" srcOrd="1" destOrd="0" presId="urn:microsoft.com/office/officeart/2005/8/layout/list1"/>
    <dgm:cxn modelId="{678D5020-1181-4B5B-84D1-87E2BF9EF64E}" srcId="{2A50912C-F471-495A-BDBE-0B34A369E941}" destId="{60F04F44-E99C-4EC6-8000-94ABF67955BF}" srcOrd="0" destOrd="0" parTransId="{26AA8758-B25D-4B38-8FEC-ACDE6EC7EE5A}" sibTransId="{471CCAEB-7EBE-4C4E-BC4F-BB57AF968DF8}"/>
    <dgm:cxn modelId="{C924902F-EAFC-4978-BE7C-E35753856803}" type="presParOf" srcId="{DDBED893-7B66-400A-81F3-C0A69127281E}" destId="{CBD6EA18-A066-4027-9582-BF1E95E12FF3}" srcOrd="0" destOrd="0" presId="urn:microsoft.com/office/officeart/2005/8/layout/list1"/>
    <dgm:cxn modelId="{80C45D10-C645-4C0F-BEC1-3E98C7D798F1}" type="presParOf" srcId="{CBD6EA18-A066-4027-9582-BF1E95E12FF3}" destId="{94371811-53BC-4974-8E28-EA83DB2DC78E}" srcOrd="0" destOrd="0" presId="urn:microsoft.com/office/officeart/2005/8/layout/list1"/>
    <dgm:cxn modelId="{BD4E9774-86EB-41FF-9EDD-979D6B983089}" type="presParOf" srcId="{CBD6EA18-A066-4027-9582-BF1E95E12FF3}" destId="{F122506A-07A0-4E64-982E-ED949D66FA03}" srcOrd="1" destOrd="0" presId="urn:microsoft.com/office/officeart/2005/8/layout/list1"/>
    <dgm:cxn modelId="{6EF3842A-62A6-4D9C-9921-667D789C85B0}" type="presParOf" srcId="{DDBED893-7B66-400A-81F3-C0A69127281E}" destId="{4D59BCAB-E884-411D-80B5-40B4FF150395}" srcOrd="1" destOrd="0" presId="urn:microsoft.com/office/officeart/2005/8/layout/list1"/>
    <dgm:cxn modelId="{A7E8EDC8-421B-411B-AE00-8C2D78EF8E20}" type="presParOf" srcId="{DDBED893-7B66-400A-81F3-C0A69127281E}" destId="{5F27B52F-9E16-4E70-A794-0923E54B916A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B8E5B-B33A-49E8-846F-9F03E4ABC1CD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7FE36F-C864-4539-BDA9-78DDA6ABD9D9}">
      <dgm:prSet phldrT="[Text]" custT="1"/>
      <dgm:spPr/>
      <dgm:t>
        <a:bodyPr/>
        <a:lstStyle/>
        <a:p>
          <a:r>
            <a:rPr lang="en-US" sz="1600" dirty="0" smtClean="0"/>
            <a:t>Improving Health Care Quality</a:t>
          </a:r>
          <a:endParaRPr lang="en-US" sz="1600" dirty="0"/>
        </a:p>
      </dgm:t>
    </dgm:pt>
    <dgm:pt modelId="{B3BB8B4A-8429-495F-BD96-35C107D42E47}" type="parTrans" cxnId="{5A568272-76F0-401D-A5D5-A6B090907C37}">
      <dgm:prSet/>
      <dgm:spPr/>
      <dgm:t>
        <a:bodyPr/>
        <a:lstStyle/>
        <a:p>
          <a:endParaRPr lang="en-US"/>
        </a:p>
      </dgm:t>
    </dgm:pt>
    <dgm:pt modelId="{A5537C9A-0658-4836-B351-46C3E9CDEF20}" type="sibTrans" cxnId="{5A568272-76F0-401D-A5D5-A6B090907C37}">
      <dgm:prSet/>
      <dgm:spPr/>
      <dgm:t>
        <a:bodyPr/>
        <a:lstStyle/>
        <a:p>
          <a:endParaRPr lang="en-US"/>
        </a:p>
      </dgm:t>
    </dgm:pt>
    <dgm:pt modelId="{C95D8284-0DD2-4DEC-895F-1C1402E0265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850" dirty="0" smtClean="0"/>
            <a:t>HIE improves health care providers’ ability to administer timely and effective patient care with more accurate, up-to-date patient information at the point-of-care</a:t>
          </a:r>
          <a:br>
            <a:rPr lang="en-US" sz="850" dirty="0" smtClean="0"/>
          </a:br>
          <a:endParaRPr lang="en-US" sz="850" dirty="0"/>
        </a:p>
      </dgm:t>
    </dgm:pt>
    <dgm:pt modelId="{003E0941-AAF6-4FE3-B8D7-C306D34A56A5}" type="parTrans" cxnId="{4B6816FB-96FB-40D1-BDD9-023932F53FD2}">
      <dgm:prSet/>
      <dgm:spPr/>
      <dgm:t>
        <a:bodyPr/>
        <a:lstStyle/>
        <a:p>
          <a:endParaRPr lang="en-US"/>
        </a:p>
      </dgm:t>
    </dgm:pt>
    <dgm:pt modelId="{60229652-318A-40D9-899B-C45639F944F2}" type="sibTrans" cxnId="{4B6816FB-96FB-40D1-BDD9-023932F53FD2}">
      <dgm:prSet/>
      <dgm:spPr/>
      <dgm:t>
        <a:bodyPr/>
        <a:lstStyle/>
        <a:p>
          <a:endParaRPr lang="en-US"/>
        </a:p>
      </dgm:t>
    </dgm:pt>
    <dgm:pt modelId="{0A5714E6-6275-4972-97A4-D8132C948217}">
      <dgm:prSet phldrT="[Text]" custT="1"/>
      <dgm:spPr/>
      <dgm:t>
        <a:bodyPr/>
        <a:lstStyle/>
        <a:p>
          <a:r>
            <a:rPr lang="en-US" sz="1600" dirty="0" smtClean="0"/>
            <a:t>Reducing Costs</a:t>
          </a:r>
          <a:endParaRPr lang="en-US" sz="1600" dirty="0"/>
        </a:p>
      </dgm:t>
    </dgm:pt>
    <dgm:pt modelId="{A122405F-FFD5-456C-ABB5-DEEE1DDC4B1C}" type="parTrans" cxnId="{BD41CAE1-A3D7-4BF5-A5D6-811A1535CF86}">
      <dgm:prSet/>
      <dgm:spPr/>
      <dgm:t>
        <a:bodyPr/>
        <a:lstStyle/>
        <a:p>
          <a:endParaRPr lang="en-US"/>
        </a:p>
      </dgm:t>
    </dgm:pt>
    <dgm:pt modelId="{1E6BFB43-C0C4-434E-B3DF-7FD28831FAA1}" type="sibTrans" cxnId="{BD41CAE1-A3D7-4BF5-A5D6-811A1535CF86}">
      <dgm:prSet/>
      <dgm:spPr/>
      <dgm:t>
        <a:bodyPr/>
        <a:lstStyle/>
        <a:p>
          <a:endParaRPr lang="en-US"/>
        </a:p>
      </dgm:t>
    </dgm:pt>
    <dgm:pt modelId="{F221D6CD-81CF-47CF-A176-86AA4DF4A1F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850" dirty="0" smtClean="0"/>
            <a:t>HIE reduces the number of duplicate tests performed on patients, lowering costs and improving patient satisfaction</a:t>
          </a:r>
          <a:br>
            <a:rPr lang="en-US" sz="850" dirty="0" smtClean="0"/>
          </a:br>
          <a:endParaRPr lang="en-US" sz="850" dirty="0"/>
        </a:p>
      </dgm:t>
    </dgm:pt>
    <dgm:pt modelId="{7C841B2E-DBDC-4BDE-9D74-DD70421DE1F3}" type="parTrans" cxnId="{5572EE00-A8FE-434C-8517-E5EA6600EB76}">
      <dgm:prSet/>
      <dgm:spPr/>
      <dgm:t>
        <a:bodyPr/>
        <a:lstStyle/>
        <a:p>
          <a:endParaRPr lang="en-US"/>
        </a:p>
      </dgm:t>
    </dgm:pt>
    <dgm:pt modelId="{995B9C25-FE2A-4AC9-99C6-2051A4A3204D}" type="sibTrans" cxnId="{5572EE00-A8FE-434C-8517-E5EA6600EB76}">
      <dgm:prSet/>
      <dgm:spPr/>
      <dgm:t>
        <a:bodyPr/>
        <a:lstStyle/>
        <a:p>
          <a:endParaRPr lang="en-US"/>
        </a:p>
      </dgm:t>
    </dgm:pt>
    <dgm:pt modelId="{81824EDE-BE80-4FA7-A48B-ECF343D9E29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50" dirty="0" smtClean="0"/>
            <a:t>HIE saves lives in emergency situations, giving medical professionals information they need at their fingertips</a:t>
          </a:r>
          <a:endParaRPr lang="en-US" sz="850" dirty="0"/>
        </a:p>
      </dgm:t>
    </dgm:pt>
    <dgm:pt modelId="{676255B1-64FF-4437-AF1C-8366D2FC548E}" type="parTrans" cxnId="{2BA8D413-AA3D-4B33-9694-F192EA83FFEB}">
      <dgm:prSet/>
      <dgm:spPr/>
      <dgm:t>
        <a:bodyPr/>
        <a:lstStyle/>
        <a:p>
          <a:endParaRPr lang="en-US"/>
        </a:p>
      </dgm:t>
    </dgm:pt>
    <dgm:pt modelId="{2378B933-CB4A-4382-8972-4BC2D8776FEE}" type="sibTrans" cxnId="{2BA8D413-AA3D-4B33-9694-F192EA83FFEB}">
      <dgm:prSet/>
      <dgm:spPr/>
      <dgm:t>
        <a:bodyPr/>
        <a:lstStyle/>
        <a:p>
          <a:endParaRPr lang="en-US"/>
        </a:p>
      </dgm:t>
    </dgm:pt>
    <dgm:pt modelId="{BCA7B6BE-D579-425D-B7BE-170FB3FBAA5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850" dirty="0" smtClean="0"/>
            <a:t>For providers, HIE reduces administrative costs including those associated with printing, faxing, mailing and overall management of patient medical records</a:t>
          </a:r>
          <a:endParaRPr lang="en-US" sz="850" dirty="0"/>
        </a:p>
      </dgm:t>
    </dgm:pt>
    <dgm:pt modelId="{7C09D4CC-A913-47C5-9A51-024068BCAC06}" type="parTrans" cxnId="{4BDB0A35-C156-4D99-AFF5-114FE40BC156}">
      <dgm:prSet/>
      <dgm:spPr/>
      <dgm:t>
        <a:bodyPr/>
        <a:lstStyle/>
        <a:p>
          <a:endParaRPr lang="en-US"/>
        </a:p>
      </dgm:t>
    </dgm:pt>
    <dgm:pt modelId="{10443CFC-8D77-4842-B189-D80B681FB675}" type="sibTrans" cxnId="{4BDB0A35-C156-4D99-AFF5-114FE40BC156}">
      <dgm:prSet/>
      <dgm:spPr/>
      <dgm:t>
        <a:bodyPr/>
        <a:lstStyle/>
        <a:p>
          <a:endParaRPr lang="en-US"/>
        </a:p>
      </dgm:t>
    </dgm:pt>
    <dgm:pt modelId="{0F2849CC-0762-40BF-83C4-963D8777510C}" type="pres">
      <dgm:prSet presAssocID="{7CEB8E5B-B33A-49E8-846F-9F03E4ABC1C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851342-FFCA-41F1-A12D-901DF898562A}" type="pres">
      <dgm:prSet presAssocID="{3A7FE36F-C864-4539-BDA9-78DDA6ABD9D9}" presName="upArrow" presStyleLbl="node1" presStyleIdx="0" presStyleCnt="2" custLinFactNeighborX="5578" custLinFactNeighborY="-535"/>
      <dgm:spPr/>
    </dgm:pt>
    <dgm:pt modelId="{4EB630DD-B06D-4386-A259-58B2315FBCD8}" type="pres">
      <dgm:prSet presAssocID="{3A7FE36F-C864-4539-BDA9-78DDA6ABD9D9}" presName="upArrowText" presStyleLbl="revTx" presStyleIdx="0" presStyleCnt="2" custScaleX="1085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05E8A-6958-406E-B440-A8DE67369056}" type="pres">
      <dgm:prSet presAssocID="{0A5714E6-6275-4972-97A4-D8132C948217}" presName="downArrow" presStyleLbl="node1" presStyleIdx="1" presStyleCnt="2"/>
      <dgm:spPr/>
    </dgm:pt>
    <dgm:pt modelId="{81C30141-4B8A-4E5C-93BF-DD90CE0CCB81}" type="pres">
      <dgm:prSet presAssocID="{0A5714E6-6275-4972-97A4-D8132C948217}" presName="downArrowText" presStyleLbl="revTx" presStyleIdx="1" presStyleCnt="2" custScaleX="10693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EADDBD-E6C1-4DE4-AA7C-874023B2E76F}" type="presOf" srcId="{BCA7B6BE-D579-425D-B7BE-170FB3FBAA53}" destId="{81C30141-4B8A-4E5C-93BF-DD90CE0CCB81}" srcOrd="0" destOrd="2" presId="urn:microsoft.com/office/officeart/2005/8/layout/arrow4"/>
    <dgm:cxn modelId="{4BDB0A35-C156-4D99-AFF5-114FE40BC156}" srcId="{0A5714E6-6275-4972-97A4-D8132C948217}" destId="{BCA7B6BE-D579-425D-B7BE-170FB3FBAA53}" srcOrd="1" destOrd="0" parTransId="{7C09D4CC-A913-47C5-9A51-024068BCAC06}" sibTransId="{10443CFC-8D77-4842-B189-D80B681FB675}"/>
    <dgm:cxn modelId="{2BA8D413-AA3D-4B33-9694-F192EA83FFEB}" srcId="{3A7FE36F-C864-4539-BDA9-78DDA6ABD9D9}" destId="{81824EDE-BE80-4FA7-A48B-ECF343D9E29F}" srcOrd="1" destOrd="0" parTransId="{676255B1-64FF-4437-AF1C-8366D2FC548E}" sibTransId="{2378B933-CB4A-4382-8972-4BC2D8776FEE}"/>
    <dgm:cxn modelId="{939F8A08-5CDE-4516-8FB3-1D35AE3FA43C}" type="presOf" srcId="{F221D6CD-81CF-47CF-A176-86AA4DF4A1FB}" destId="{81C30141-4B8A-4E5C-93BF-DD90CE0CCB81}" srcOrd="0" destOrd="1" presId="urn:microsoft.com/office/officeart/2005/8/layout/arrow4"/>
    <dgm:cxn modelId="{6D882C52-71F4-476A-81C7-2375FF0FB338}" type="presOf" srcId="{C95D8284-0DD2-4DEC-895F-1C1402E0265A}" destId="{4EB630DD-B06D-4386-A259-58B2315FBCD8}" srcOrd="0" destOrd="1" presId="urn:microsoft.com/office/officeart/2005/8/layout/arrow4"/>
    <dgm:cxn modelId="{6D0CB34F-049C-4CAE-AE2C-03FEB8554CCD}" type="presOf" srcId="{3A7FE36F-C864-4539-BDA9-78DDA6ABD9D9}" destId="{4EB630DD-B06D-4386-A259-58B2315FBCD8}" srcOrd="0" destOrd="0" presId="urn:microsoft.com/office/officeart/2005/8/layout/arrow4"/>
    <dgm:cxn modelId="{4B6816FB-96FB-40D1-BDD9-023932F53FD2}" srcId="{3A7FE36F-C864-4539-BDA9-78DDA6ABD9D9}" destId="{C95D8284-0DD2-4DEC-895F-1C1402E0265A}" srcOrd="0" destOrd="0" parTransId="{003E0941-AAF6-4FE3-B8D7-C306D34A56A5}" sibTransId="{60229652-318A-40D9-899B-C45639F944F2}"/>
    <dgm:cxn modelId="{BD41CAE1-A3D7-4BF5-A5D6-811A1535CF86}" srcId="{7CEB8E5B-B33A-49E8-846F-9F03E4ABC1CD}" destId="{0A5714E6-6275-4972-97A4-D8132C948217}" srcOrd="1" destOrd="0" parTransId="{A122405F-FFD5-456C-ABB5-DEEE1DDC4B1C}" sibTransId="{1E6BFB43-C0C4-434E-B3DF-7FD28831FAA1}"/>
    <dgm:cxn modelId="{5572EE00-A8FE-434C-8517-E5EA6600EB76}" srcId="{0A5714E6-6275-4972-97A4-D8132C948217}" destId="{F221D6CD-81CF-47CF-A176-86AA4DF4A1FB}" srcOrd="0" destOrd="0" parTransId="{7C841B2E-DBDC-4BDE-9D74-DD70421DE1F3}" sibTransId="{995B9C25-FE2A-4AC9-99C6-2051A4A3204D}"/>
    <dgm:cxn modelId="{7B1C8C6D-F954-4D18-A8A0-B78E83AB606C}" type="presOf" srcId="{81824EDE-BE80-4FA7-A48B-ECF343D9E29F}" destId="{4EB630DD-B06D-4386-A259-58B2315FBCD8}" srcOrd="0" destOrd="2" presId="urn:microsoft.com/office/officeart/2005/8/layout/arrow4"/>
    <dgm:cxn modelId="{5A568272-76F0-401D-A5D5-A6B090907C37}" srcId="{7CEB8E5B-B33A-49E8-846F-9F03E4ABC1CD}" destId="{3A7FE36F-C864-4539-BDA9-78DDA6ABD9D9}" srcOrd="0" destOrd="0" parTransId="{B3BB8B4A-8429-495F-BD96-35C107D42E47}" sibTransId="{A5537C9A-0658-4836-B351-46C3E9CDEF20}"/>
    <dgm:cxn modelId="{950380E3-21FD-4C86-A343-2D8503A23865}" type="presOf" srcId="{0A5714E6-6275-4972-97A4-D8132C948217}" destId="{81C30141-4B8A-4E5C-93BF-DD90CE0CCB81}" srcOrd="0" destOrd="0" presId="urn:microsoft.com/office/officeart/2005/8/layout/arrow4"/>
    <dgm:cxn modelId="{7D8CEA56-6B7D-4F93-99B2-C20B7AB83EB3}" type="presOf" srcId="{7CEB8E5B-B33A-49E8-846F-9F03E4ABC1CD}" destId="{0F2849CC-0762-40BF-83C4-963D8777510C}" srcOrd="0" destOrd="0" presId="urn:microsoft.com/office/officeart/2005/8/layout/arrow4"/>
    <dgm:cxn modelId="{730CF988-61BC-451C-AA3F-B35DF6C77303}" type="presParOf" srcId="{0F2849CC-0762-40BF-83C4-963D8777510C}" destId="{D7851342-FFCA-41F1-A12D-901DF898562A}" srcOrd="0" destOrd="0" presId="urn:microsoft.com/office/officeart/2005/8/layout/arrow4"/>
    <dgm:cxn modelId="{8176E580-62C0-48C2-BB1F-9B5A292008FD}" type="presParOf" srcId="{0F2849CC-0762-40BF-83C4-963D8777510C}" destId="{4EB630DD-B06D-4386-A259-58B2315FBCD8}" srcOrd="1" destOrd="0" presId="urn:microsoft.com/office/officeart/2005/8/layout/arrow4"/>
    <dgm:cxn modelId="{DB39E1DB-DF9B-412A-9014-B6BB93B72C17}" type="presParOf" srcId="{0F2849CC-0762-40BF-83C4-963D8777510C}" destId="{44905E8A-6958-406E-B440-A8DE67369056}" srcOrd="2" destOrd="0" presId="urn:microsoft.com/office/officeart/2005/8/layout/arrow4"/>
    <dgm:cxn modelId="{D8B665BC-A1A1-48FF-8A6E-886B5570EF1C}" type="presParOf" srcId="{0F2849CC-0762-40BF-83C4-963D8777510C}" destId="{81C30141-4B8A-4E5C-93BF-DD90CE0CCB8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F3A515-E3FE-4551-B85A-BABE2DFCE23C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C6DD92-9FDA-40B4-9AEC-06CD8C0F61EF}">
      <dgm:prSet phldrT="[Text]"/>
      <dgm:spPr>
        <a:xfrm>
          <a:off x="1265020" y="142"/>
          <a:ext cx="1508559" cy="754279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Services</a:t>
          </a:r>
        </a:p>
      </dgm:t>
    </dgm:pt>
    <dgm:pt modelId="{0D289D3E-1AF0-4082-A90E-EAB715B31F41}" type="parTrans" cxnId="{82A87892-20B1-4A44-B9B3-DBB38D333B3D}">
      <dgm:prSet/>
      <dgm:spPr/>
      <dgm:t>
        <a:bodyPr/>
        <a:lstStyle/>
        <a:p>
          <a:endParaRPr lang="en-US"/>
        </a:p>
      </dgm:t>
    </dgm:pt>
    <dgm:pt modelId="{A20999A4-EE01-4D00-953F-2A37CFFDCA03}" type="sibTrans" cxnId="{82A87892-20B1-4A44-B9B3-DBB38D333B3D}">
      <dgm:prSet/>
      <dgm:spPr/>
      <dgm:t>
        <a:bodyPr/>
        <a:lstStyle/>
        <a:p>
          <a:endParaRPr lang="en-US"/>
        </a:p>
      </dgm:t>
    </dgm:pt>
    <dgm:pt modelId="{675342A6-9B10-4DCE-9CDA-E89062D26E2B}">
      <dgm:prSet phldrT="[Text]"/>
      <dgm:spPr>
        <a:xfrm>
          <a:off x="1566732" y="942992"/>
          <a:ext cx="1206847" cy="75427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Patient Event Notifications</a:t>
          </a:r>
        </a:p>
      </dgm:t>
    </dgm:pt>
    <dgm:pt modelId="{F50C22AE-2FBE-4288-BD92-61BE7E16492E}" type="parTrans" cxnId="{6867A9D7-298B-4FDA-9A14-681A4043F953}">
      <dgm:prSet/>
      <dgm:spPr>
        <a:xfrm>
          <a:off x="1415876" y="754422"/>
          <a:ext cx="150855" cy="565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150855" y="565709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CDCFF1F-7663-43E3-9F5D-A3251DD51706}" type="sibTrans" cxnId="{6867A9D7-298B-4FDA-9A14-681A4043F953}">
      <dgm:prSet/>
      <dgm:spPr/>
      <dgm:t>
        <a:bodyPr/>
        <a:lstStyle/>
        <a:p>
          <a:endParaRPr lang="en-US"/>
        </a:p>
      </dgm:t>
    </dgm:pt>
    <dgm:pt modelId="{A14F520D-3262-4B0B-8BD7-2CAFC5BB8B57}">
      <dgm:prSet phldrT="[Text]"/>
      <dgm:spPr>
        <a:xfrm>
          <a:off x="1566732" y="1885841"/>
          <a:ext cx="1206847" cy="754279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Clinical Event Notifications</a:t>
          </a:r>
        </a:p>
      </dgm:t>
    </dgm:pt>
    <dgm:pt modelId="{7E933464-6F2A-4316-A857-77F7AC217D8F}" type="parTrans" cxnId="{899044F4-AC23-46A7-B2AD-131C0104BEE1}">
      <dgm:prSet/>
      <dgm:spPr>
        <a:xfrm>
          <a:off x="1415876" y="754422"/>
          <a:ext cx="150855" cy="15085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150855" y="1508559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BEFB8FD-392B-4AD2-8EA6-85C997BC9B62}" type="sibTrans" cxnId="{899044F4-AC23-46A7-B2AD-131C0104BEE1}">
      <dgm:prSet/>
      <dgm:spPr/>
      <dgm:t>
        <a:bodyPr/>
        <a:lstStyle/>
        <a:p>
          <a:endParaRPr lang="en-US"/>
        </a:p>
      </dgm:t>
    </dgm:pt>
    <dgm:pt modelId="{E958CA82-E149-4B36-AF43-9FE0C846C0FD}">
      <dgm:prSet phldrT="[Text]"/>
      <dgm:spPr>
        <a:xfrm>
          <a:off x="1566732" y="2828691"/>
          <a:ext cx="1206847" cy="754279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gm:t>
    </dgm:pt>
    <dgm:pt modelId="{44478B91-C76A-4AE2-8B0C-2E6CBEE20621}" type="parTrans" cxnId="{AA024860-6168-44FD-A49A-E86C9C593439}">
      <dgm:prSet/>
      <dgm:spPr>
        <a:xfrm>
          <a:off x="1415876" y="754422"/>
          <a:ext cx="150855" cy="24514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150855" y="2451408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A7C38DB-3A28-45A9-944A-812AD8451A22}" type="sibTrans" cxnId="{AA024860-6168-44FD-A49A-E86C9C593439}">
      <dgm:prSet/>
      <dgm:spPr/>
      <dgm:t>
        <a:bodyPr/>
        <a:lstStyle/>
        <a:p>
          <a:endParaRPr lang="en-US"/>
        </a:p>
      </dgm:t>
    </dgm:pt>
    <dgm:pt modelId="{B8ABA085-B4DD-4448-AE0F-56C368E005E6}">
      <dgm:prSet phldrT="[Text]"/>
      <dgm:spPr>
        <a:xfrm>
          <a:off x="1566732" y="3771540"/>
          <a:ext cx="1206847" cy="754279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gm:t>
    </dgm:pt>
    <dgm:pt modelId="{09C05A1E-3C3A-455B-86F9-8B161428F0E8}" type="parTrans" cxnId="{BD8F06ED-822E-4190-B0FF-DF28CFE95B4F}">
      <dgm:prSet/>
      <dgm:spPr>
        <a:xfrm>
          <a:off x="1415876" y="754422"/>
          <a:ext cx="150855" cy="3394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150855" y="3394257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92D797D-DCDE-407B-A1DA-C4C91258D3A0}" type="sibTrans" cxnId="{BD8F06ED-822E-4190-B0FF-DF28CFE95B4F}">
      <dgm:prSet/>
      <dgm:spPr/>
      <dgm:t>
        <a:bodyPr/>
        <a:lstStyle/>
        <a:p>
          <a:endParaRPr lang="en-US"/>
        </a:p>
      </dgm:t>
    </dgm:pt>
    <dgm:pt modelId="{C892F32A-319E-4382-BF20-BD6B6CE2B2B3}" type="pres">
      <dgm:prSet presAssocID="{08F3A515-E3FE-4551-B85A-BABE2DFCE2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F1C5E0-5F97-40BF-83B8-76887871A151}" type="pres">
      <dgm:prSet presAssocID="{C9C6DD92-9FDA-40B4-9AEC-06CD8C0F61EF}" presName="root" presStyleCnt="0"/>
      <dgm:spPr/>
      <dgm:t>
        <a:bodyPr/>
        <a:lstStyle/>
        <a:p>
          <a:endParaRPr lang="en-US"/>
        </a:p>
      </dgm:t>
    </dgm:pt>
    <dgm:pt modelId="{5A366F8C-3F60-4830-8717-FF3F03E5697F}" type="pres">
      <dgm:prSet presAssocID="{C9C6DD92-9FDA-40B4-9AEC-06CD8C0F61EF}" presName="rootComposite" presStyleCnt="0"/>
      <dgm:spPr/>
      <dgm:t>
        <a:bodyPr/>
        <a:lstStyle/>
        <a:p>
          <a:endParaRPr lang="en-US"/>
        </a:p>
      </dgm:t>
    </dgm:pt>
    <dgm:pt modelId="{C4967192-BEF5-4C35-BB3B-416F8994EA51}" type="pres">
      <dgm:prSet presAssocID="{C9C6DD92-9FDA-40B4-9AEC-06CD8C0F61EF}" presName="rootText" presStyleLbl="node1" presStyleIdx="0" presStyleCnt="1"/>
      <dgm:spPr/>
      <dgm:t>
        <a:bodyPr/>
        <a:lstStyle/>
        <a:p>
          <a:endParaRPr lang="en-US"/>
        </a:p>
      </dgm:t>
    </dgm:pt>
    <dgm:pt modelId="{0320CA14-F914-4AD0-AD02-F868D4C00670}" type="pres">
      <dgm:prSet presAssocID="{C9C6DD92-9FDA-40B4-9AEC-06CD8C0F61EF}" presName="rootConnector" presStyleLbl="node1" presStyleIdx="0" presStyleCnt="1"/>
      <dgm:spPr/>
      <dgm:t>
        <a:bodyPr/>
        <a:lstStyle/>
        <a:p>
          <a:endParaRPr lang="en-US"/>
        </a:p>
      </dgm:t>
    </dgm:pt>
    <dgm:pt modelId="{747CDE20-9C1A-4DB8-948E-53E649152C56}" type="pres">
      <dgm:prSet presAssocID="{C9C6DD92-9FDA-40B4-9AEC-06CD8C0F61EF}" presName="childShape" presStyleCnt="0"/>
      <dgm:spPr/>
      <dgm:t>
        <a:bodyPr/>
        <a:lstStyle/>
        <a:p>
          <a:endParaRPr lang="en-US"/>
        </a:p>
      </dgm:t>
    </dgm:pt>
    <dgm:pt modelId="{B83FD50A-9656-4287-8D7F-151336015725}" type="pres">
      <dgm:prSet presAssocID="{F50C22AE-2FBE-4288-BD92-61BE7E16492E}" presName="Name13" presStyleLbl="parChTrans1D2" presStyleIdx="0" presStyleCnt="4"/>
      <dgm:spPr/>
      <dgm:t>
        <a:bodyPr/>
        <a:lstStyle/>
        <a:p>
          <a:endParaRPr lang="en-US"/>
        </a:p>
      </dgm:t>
    </dgm:pt>
    <dgm:pt modelId="{9C0648D9-5995-401F-8DBF-CA2BD5A2D20B}" type="pres">
      <dgm:prSet presAssocID="{675342A6-9B10-4DCE-9CDA-E89062D26E2B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C6B922-282D-4668-A373-1AB71B96C1D7}" type="pres">
      <dgm:prSet presAssocID="{7E933464-6F2A-4316-A857-77F7AC217D8F}" presName="Name13" presStyleLbl="parChTrans1D2" presStyleIdx="1" presStyleCnt="4"/>
      <dgm:spPr/>
      <dgm:t>
        <a:bodyPr/>
        <a:lstStyle/>
        <a:p>
          <a:endParaRPr lang="en-US"/>
        </a:p>
      </dgm:t>
    </dgm:pt>
    <dgm:pt modelId="{AB056C71-1DC3-49ED-A2B4-2B4A9642EBF4}" type="pres">
      <dgm:prSet presAssocID="{A14F520D-3262-4B0B-8BD7-2CAFC5BB8B57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15BE1-6614-4F9E-B928-FD13A0D9E3E5}" type="pres">
      <dgm:prSet presAssocID="{44478B91-C76A-4AE2-8B0C-2E6CBEE20621}" presName="Name13" presStyleLbl="parChTrans1D2" presStyleIdx="2" presStyleCnt="4"/>
      <dgm:spPr/>
      <dgm:t>
        <a:bodyPr/>
        <a:lstStyle/>
        <a:p>
          <a:endParaRPr lang="en-US"/>
        </a:p>
      </dgm:t>
    </dgm:pt>
    <dgm:pt modelId="{A2973161-2971-4136-B45C-823B0CC45DE5}" type="pres">
      <dgm:prSet presAssocID="{E958CA82-E149-4B36-AF43-9FE0C846C0FD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62559-2A6F-4E42-9787-FC54A929B4A3}" type="pres">
      <dgm:prSet presAssocID="{09C05A1E-3C3A-455B-86F9-8B161428F0E8}" presName="Name13" presStyleLbl="parChTrans1D2" presStyleIdx="3" presStyleCnt="4"/>
      <dgm:spPr/>
      <dgm:t>
        <a:bodyPr/>
        <a:lstStyle/>
        <a:p>
          <a:endParaRPr lang="en-US"/>
        </a:p>
      </dgm:t>
    </dgm:pt>
    <dgm:pt modelId="{AE00CA86-4328-4DFC-A5B4-47AB9990FA0C}" type="pres">
      <dgm:prSet presAssocID="{B8ABA085-B4DD-4448-AE0F-56C368E005E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371E30-8F03-4531-A26D-8FB4BAD91579}" type="presOf" srcId="{C9C6DD92-9FDA-40B4-9AEC-06CD8C0F61EF}" destId="{0320CA14-F914-4AD0-AD02-F868D4C00670}" srcOrd="1" destOrd="0" presId="urn:microsoft.com/office/officeart/2005/8/layout/hierarchy3"/>
    <dgm:cxn modelId="{82A87892-20B1-4A44-B9B3-DBB38D333B3D}" srcId="{08F3A515-E3FE-4551-B85A-BABE2DFCE23C}" destId="{C9C6DD92-9FDA-40B4-9AEC-06CD8C0F61EF}" srcOrd="0" destOrd="0" parTransId="{0D289D3E-1AF0-4082-A90E-EAB715B31F41}" sibTransId="{A20999A4-EE01-4D00-953F-2A37CFFDCA03}"/>
    <dgm:cxn modelId="{658E2599-549A-4787-8278-2A85A4938A52}" type="presOf" srcId="{7E933464-6F2A-4316-A857-77F7AC217D8F}" destId="{97C6B922-282D-4668-A373-1AB71B96C1D7}" srcOrd="0" destOrd="0" presId="urn:microsoft.com/office/officeart/2005/8/layout/hierarchy3"/>
    <dgm:cxn modelId="{BD8F06ED-822E-4190-B0FF-DF28CFE95B4F}" srcId="{C9C6DD92-9FDA-40B4-9AEC-06CD8C0F61EF}" destId="{B8ABA085-B4DD-4448-AE0F-56C368E005E6}" srcOrd="3" destOrd="0" parTransId="{09C05A1E-3C3A-455B-86F9-8B161428F0E8}" sibTransId="{B92D797D-DCDE-407B-A1DA-C4C91258D3A0}"/>
    <dgm:cxn modelId="{6867A9D7-298B-4FDA-9A14-681A4043F953}" srcId="{C9C6DD92-9FDA-40B4-9AEC-06CD8C0F61EF}" destId="{675342A6-9B10-4DCE-9CDA-E89062D26E2B}" srcOrd="0" destOrd="0" parTransId="{F50C22AE-2FBE-4288-BD92-61BE7E16492E}" sibTransId="{BCDCFF1F-7663-43E3-9F5D-A3251DD51706}"/>
    <dgm:cxn modelId="{B5F0E0DE-65B2-415A-853A-E9F1A50EF68E}" type="presOf" srcId="{E958CA82-E149-4B36-AF43-9FE0C846C0FD}" destId="{A2973161-2971-4136-B45C-823B0CC45DE5}" srcOrd="0" destOrd="0" presId="urn:microsoft.com/office/officeart/2005/8/layout/hierarchy3"/>
    <dgm:cxn modelId="{9F9D5E20-52ED-4C4E-BDED-6F1851636344}" type="presOf" srcId="{B8ABA085-B4DD-4448-AE0F-56C368E005E6}" destId="{AE00CA86-4328-4DFC-A5B4-47AB9990FA0C}" srcOrd="0" destOrd="0" presId="urn:microsoft.com/office/officeart/2005/8/layout/hierarchy3"/>
    <dgm:cxn modelId="{899044F4-AC23-46A7-B2AD-131C0104BEE1}" srcId="{C9C6DD92-9FDA-40B4-9AEC-06CD8C0F61EF}" destId="{A14F520D-3262-4B0B-8BD7-2CAFC5BB8B57}" srcOrd="1" destOrd="0" parTransId="{7E933464-6F2A-4316-A857-77F7AC217D8F}" sibTransId="{4BEFB8FD-392B-4AD2-8EA6-85C997BC9B62}"/>
    <dgm:cxn modelId="{AA024860-6168-44FD-A49A-E86C9C593439}" srcId="{C9C6DD92-9FDA-40B4-9AEC-06CD8C0F61EF}" destId="{E958CA82-E149-4B36-AF43-9FE0C846C0FD}" srcOrd="2" destOrd="0" parTransId="{44478B91-C76A-4AE2-8B0C-2E6CBEE20621}" sibTransId="{CA7C38DB-3A28-45A9-944A-812AD8451A22}"/>
    <dgm:cxn modelId="{83823433-CC11-4625-94F9-440AEF967E48}" type="presOf" srcId="{C9C6DD92-9FDA-40B4-9AEC-06CD8C0F61EF}" destId="{C4967192-BEF5-4C35-BB3B-416F8994EA51}" srcOrd="0" destOrd="0" presId="urn:microsoft.com/office/officeart/2005/8/layout/hierarchy3"/>
    <dgm:cxn modelId="{C3768502-4362-416B-BF7E-0ACA45E78661}" type="presOf" srcId="{A14F520D-3262-4B0B-8BD7-2CAFC5BB8B57}" destId="{AB056C71-1DC3-49ED-A2B4-2B4A9642EBF4}" srcOrd="0" destOrd="0" presId="urn:microsoft.com/office/officeart/2005/8/layout/hierarchy3"/>
    <dgm:cxn modelId="{17985F06-D014-43F3-9B25-54CA288A6C2D}" type="presOf" srcId="{F50C22AE-2FBE-4288-BD92-61BE7E16492E}" destId="{B83FD50A-9656-4287-8D7F-151336015725}" srcOrd="0" destOrd="0" presId="urn:microsoft.com/office/officeart/2005/8/layout/hierarchy3"/>
    <dgm:cxn modelId="{E7B60F13-3200-4592-976D-F013000FC16B}" type="presOf" srcId="{08F3A515-E3FE-4551-B85A-BABE2DFCE23C}" destId="{C892F32A-319E-4382-BF20-BD6B6CE2B2B3}" srcOrd="0" destOrd="0" presId="urn:microsoft.com/office/officeart/2005/8/layout/hierarchy3"/>
    <dgm:cxn modelId="{0933DA7E-96FB-4B38-ACF2-6FD0AF217D8E}" type="presOf" srcId="{44478B91-C76A-4AE2-8B0C-2E6CBEE20621}" destId="{15815BE1-6614-4F9E-B928-FD13A0D9E3E5}" srcOrd="0" destOrd="0" presId="urn:microsoft.com/office/officeart/2005/8/layout/hierarchy3"/>
    <dgm:cxn modelId="{D7228EE4-2625-4ABD-8932-F0F614258601}" type="presOf" srcId="{09C05A1E-3C3A-455B-86F9-8B161428F0E8}" destId="{56662559-2A6F-4E42-9787-FC54A929B4A3}" srcOrd="0" destOrd="0" presId="urn:microsoft.com/office/officeart/2005/8/layout/hierarchy3"/>
    <dgm:cxn modelId="{E73B7C5C-6969-49FD-9D22-E33A8639F9A1}" type="presOf" srcId="{675342A6-9B10-4DCE-9CDA-E89062D26E2B}" destId="{9C0648D9-5995-401F-8DBF-CA2BD5A2D20B}" srcOrd="0" destOrd="0" presId="urn:microsoft.com/office/officeart/2005/8/layout/hierarchy3"/>
    <dgm:cxn modelId="{FED2B49F-35FB-493A-A935-3A6FAFBFA52D}" type="presParOf" srcId="{C892F32A-319E-4382-BF20-BD6B6CE2B2B3}" destId="{90F1C5E0-5F97-40BF-83B8-76887871A151}" srcOrd="0" destOrd="0" presId="urn:microsoft.com/office/officeart/2005/8/layout/hierarchy3"/>
    <dgm:cxn modelId="{D0C1B21A-1F08-4C82-BE1D-39474FE2CC1E}" type="presParOf" srcId="{90F1C5E0-5F97-40BF-83B8-76887871A151}" destId="{5A366F8C-3F60-4830-8717-FF3F03E5697F}" srcOrd="0" destOrd="0" presId="urn:microsoft.com/office/officeart/2005/8/layout/hierarchy3"/>
    <dgm:cxn modelId="{81D234DB-82BD-400D-83BE-C9D32513D346}" type="presParOf" srcId="{5A366F8C-3F60-4830-8717-FF3F03E5697F}" destId="{C4967192-BEF5-4C35-BB3B-416F8994EA51}" srcOrd="0" destOrd="0" presId="urn:microsoft.com/office/officeart/2005/8/layout/hierarchy3"/>
    <dgm:cxn modelId="{D41E2F47-4B72-469D-8719-41D5E9852621}" type="presParOf" srcId="{5A366F8C-3F60-4830-8717-FF3F03E5697F}" destId="{0320CA14-F914-4AD0-AD02-F868D4C00670}" srcOrd="1" destOrd="0" presId="urn:microsoft.com/office/officeart/2005/8/layout/hierarchy3"/>
    <dgm:cxn modelId="{59E09773-73AA-4BA2-BA33-7A4436930170}" type="presParOf" srcId="{90F1C5E0-5F97-40BF-83B8-76887871A151}" destId="{747CDE20-9C1A-4DB8-948E-53E649152C56}" srcOrd="1" destOrd="0" presId="urn:microsoft.com/office/officeart/2005/8/layout/hierarchy3"/>
    <dgm:cxn modelId="{FCD9990B-BF46-427E-B89C-D8C82C0587FF}" type="presParOf" srcId="{747CDE20-9C1A-4DB8-948E-53E649152C56}" destId="{B83FD50A-9656-4287-8D7F-151336015725}" srcOrd="0" destOrd="0" presId="urn:microsoft.com/office/officeart/2005/8/layout/hierarchy3"/>
    <dgm:cxn modelId="{70519D27-75F4-4842-B919-8CAC8CB7D008}" type="presParOf" srcId="{747CDE20-9C1A-4DB8-948E-53E649152C56}" destId="{9C0648D9-5995-401F-8DBF-CA2BD5A2D20B}" srcOrd="1" destOrd="0" presId="urn:microsoft.com/office/officeart/2005/8/layout/hierarchy3"/>
    <dgm:cxn modelId="{8C25CED4-1248-4F65-8CB2-CE480EC71FA6}" type="presParOf" srcId="{747CDE20-9C1A-4DB8-948E-53E649152C56}" destId="{97C6B922-282D-4668-A373-1AB71B96C1D7}" srcOrd="2" destOrd="0" presId="urn:microsoft.com/office/officeart/2005/8/layout/hierarchy3"/>
    <dgm:cxn modelId="{BDEEBAE3-3730-43D2-AB58-0D8F57C25931}" type="presParOf" srcId="{747CDE20-9C1A-4DB8-948E-53E649152C56}" destId="{AB056C71-1DC3-49ED-A2B4-2B4A9642EBF4}" srcOrd="3" destOrd="0" presId="urn:microsoft.com/office/officeart/2005/8/layout/hierarchy3"/>
    <dgm:cxn modelId="{131180B0-DC2A-475B-82B0-4CF586E1A993}" type="presParOf" srcId="{747CDE20-9C1A-4DB8-948E-53E649152C56}" destId="{15815BE1-6614-4F9E-B928-FD13A0D9E3E5}" srcOrd="4" destOrd="0" presId="urn:microsoft.com/office/officeart/2005/8/layout/hierarchy3"/>
    <dgm:cxn modelId="{FC7AEEFC-B27E-42E7-8A41-A0626DDCDB5E}" type="presParOf" srcId="{747CDE20-9C1A-4DB8-948E-53E649152C56}" destId="{A2973161-2971-4136-B45C-823B0CC45DE5}" srcOrd="5" destOrd="0" presId="urn:microsoft.com/office/officeart/2005/8/layout/hierarchy3"/>
    <dgm:cxn modelId="{F51BB345-F626-4D84-9B34-61C89FF7BF31}" type="presParOf" srcId="{747CDE20-9C1A-4DB8-948E-53E649152C56}" destId="{56662559-2A6F-4E42-9787-FC54A929B4A3}" srcOrd="6" destOrd="0" presId="urn:microsoft.com/office/officeart/2005/8/layout/hierarchy3"/>
    <dgm:cxn modelId="{8009A639-AE31-4EB6-B4BA-EF45713DFC4D}" type="presParOf" srcId="{747CDE20-9C1A-4DB8-948E-53E649152C56}" destId="{AE00CA86-4328-4DFC-A5B4-47AB9990FA0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3A515-E3FE-4551-B85A-BABE2DFCE23C}" type="doc">
      <dgm:prSet loTypeId="urn:microsoft.com/office/officeart/2005/8/layout/hierarchy3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C6DD92-9FDA-40B4-9AEC-06CD8C0F61EF}">
      <dgm:prSet phldrT="[Text]"/>
      <dgm:spPr>
        <a:xfrm>
          <a:off x="1265020" y="142"/>
          <a:ext cx="1508559" cy="754279"/>
        </a:xfr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Services</a:t>
          </a:r>
        </a:p>
      </dgm:t>
    </dgm:pt>
    <dgm:pt modelId="{0D289D3E-1AF0-4082-A90E-EAB715B31F41}" type="parTrans" cxnId="{82A87892-20B1-4A44-B9B3-DBB38D333B3D}">
      <dgm:prSet/>
      <dgm:spPr/>
      <dgm:t>
        <a:bodyPr/>
        <a:lstStyle/>
        <a:p>
          <a:endParaRPr lang="en-US"/>
        </a:p>
      </dgm:t>
    </dgm:pt>
    <dgm:pt modelId="{A20999A4-EE01-4D00-953F-2A37CFFDCA03}" type="sibTrans" cxnId="{82A87892-20B1-4A44-B9B3-DBB38D333B3D}">
      <dgm:prSet/>
      <dgm:spPr/>
      <dgm:t>
        <a:bodyPr/>
        <a:lstStyle/>
        <a:p>
          <a:endParaRPr lang="en-US"/>
        </a:p>
      </dgm:t>
    </dgm:pt>
    <dgm:pt modelId="{675342A6-9B10-4DCE-9CDA-E89062D26E2B}">
      <dgm:prSet phldrT="[Text]"/>
      <dgm:spPr>
        <a:xfrm>
          <a:off x="1566732" y="942992"/>
          <a:ext cx="1206847" cy="7542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Patient Event Notifications</a:t>
          </a:r>
        </a:p>
      </dgm:t>
    </dgm:pt>
    <dgm:pt modelId="{F50C22AE-2FBE-4288-BD92-61BE7E16492E}" type="parTrans" cxnId="{6867A9D7-298B-4FDA-9A14-681A4043F953}">
      <dgm:prSet/>
      <dgm:spPr>
        <a:xfrm>
          <a:off x="1415876" y="754422"/>
          <a:ext cx="150855" cy="565709"/>
        </a:xfr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CDCFF1F-7663-43E3-9F5D-A3251DD51706}" type="sibTrans" cxnId="{6867A9D7-298B-4FDA-9A14-681A4043F953}">
      <dgm:prSet/>
      <dgm:spPr/>
      <dgm:t>
        <a:bodyPr/>
        <a:lstStyle/>
        <a:p>
          <a:endParaRPr lang="en-US"/>
        </a:p>
      </dgm:t>
    </dgm:pt>
    <dgm:pt modelId="{A14F520D-3262-4B0B-8BD7-2CAFC5BB8B57}">
      <dgm:prSet phldrT="[Text]"/>
      <dgm:spPr>
        <a:xfrm>
          <a:off x="1566732" y="1885841"/>
          <a:ext cx="1206847" cy="754279"/>
        </a:xfr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Clinical Event Notifications</a:t>
          </a:r>
        </a:p>
      </dgm:t>
    </dgm:pt>
    <dgm:pt modelId="{7E933464-6F2A-4316-A857-77F7AC217D8F}" type="parTrans" cxnId="{899044F4-AC23-46A7-B2AD-131C0104BEE1}">
      <dgm:prSet/>
      <dgm:spPr>
        <a:xfrm>
          <a:off x="1415876" y="754422"/>
          <a:ext cx="150855" cy="1508559"/>
        </a:xfr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4BEFB8FD-392B-4AD2-8EA6-85C997BC9B62}" type="sibTrans" cxnId="{899044F4-AC23-46A7-B2AD-131C0104BEE1}">
      <dgm:prSet/>
      <dgm:spPr/>
      <dgm:t>
        <a:bodyPr/>
        <a:lstStyle/>
        <a:p>
          <a:endParaRPr lang="en-US"/>
        </a:p>
      </dgm:t>
    </dgm:pt>
    <dgm:pt modelId="{E958CA82-E149-4B36-AF43-9FE0C846C0FD}">
      <dgm:prSet phldrT="[Text]"/>
      <dgm:spPr>
        <a:xfrm>
          <a:off x="1566732" y="2828691"/>
          <a:ext cx="1206847" cy="754279"/>
        </a:xfr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gm:t>
    </dgm:pt>
    <dgm:pt modelId="{44478B91-C76A-4AE2-8B0C-2E6CBEE20621}" type="parTrans" cxnId="{AA024860-6168-44FD-A49A-E86C9C593439}">
      <dgm:prSet/>
      <dgm:spPr>
        <a:xfrm>
          <a:off x="1415876" y="754422"/>
          <a:ext cx="150855" cy="2451408"/>
        </a:xfr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CA7C38DB-3A28-45A9-944A-812AD8451A22}" type="sibTrans" cxnId="{AA024860-6168-44FD-A49A-E86C9C593439}">
      <dgm:prSet/>
      <dgm:spPr/>
      <dgm:t>
        <a:bodyPr/>
        <a:lstStyle/>
        <a:p>
          <a:endParaRPr lang="en-US"/>
        </a:p>
      </dgm:t>
    </dgm:pt>
    <dgm:pt modelId="{B8ABA085-B4DD-4448-AE0F-56C368E005E6}">
      <dgm:prSet phldrT="[Text]"/>
      <dgm:spPr>
        <a:xfrm>
          <a:off x="1566732" y="3771540"/>
          <a:ext cx="1206847" cy="754279"/>
        </a:xfr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gm:t>
    </dgm:pt>
    <dgm:pt modelId="{09C05A1E-3C3A-455B-86F9-8B161428F0E8}" type="parTrans" cxnId="{BD8F06ED-822E-4190-B0FF-DF28CFE95B4F}">
      <dgm:prSet/>
      <dgm:spPr>
        <a:xfrm>
          <a:off x="1415876" y="754422"/>
          <a:ext cx="150855" cy="3394257"/>
        </a:xfr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B92D797D-DCDE-407B-A1DA-C4C91258D3A0}" type="sibTrans" cxnId="{BD8F06ED-822E-4190-B0FF-DF28CFE95B4F}">
      <dgm:prSet/>
      <dgm:spPr/>
      <dgm:t>
        <a:bodyPr/>
        <a:lstStyle/>
        <a:p>
          <a:endParaRPr lang="en-US"/>
        </a:p>
      </dgm:t>
    </dgm:pt>
    <dgm:pt modelId="{C892F32A-319E-4382-BF20-BD6B6CE2B2B3}" type="pres">
      <dgm:prSet presAssocID="{08F3A515-E3FE-4551-B85A-BABE2DFCE2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F1C5E0-5F97-40BF-83B8-76887871A151}" type="pres">
      <dgm:prSet presAssocID="{C9C6DD92-9FDA-40B4-9AEC-06CD8C0F61EF}" presName="root" presStyleCnt="0"/>
      <dgm:spPr/>
      <dgm:t>
        <a:bodyPr/>
        <a:lstStyle/>
        <a:p>
          <a:endParaRPr lang="en-US"/>
        </a:p>
      </dgm:t>
    </dgm:pt>
    <dgm:pt modelId="{5A366F8C-3F60-4830-8717-FF3F03E5697F}" type="pres">
      <dgm:prSet presAssocID="{C9C6DD92-9FDA-40B4-9AEC-06CD8C0F61EF}" presName="rootComposite" presStyleCnt="0"/>
      <dgm:spPr/>
      <dgm:t>
        <a:bodyPr/>
        <a:lstStyle/>
        <a:p>
          <a:endParaRPr lang="en-US"/>
        </a:p>
      </dgm:t>
    </dgm:pt>
    <dgm:pt modelId="{C4967192-BEF5-4C35-BB3B-416F8994EA51}" type="pres">
      <dgm:prSet presAssocID="{C9C6DD92-9FDA-40B4-9AEC-06CD8C0F61EF}" presName="rootText" presStyleLbl="node1" presStyleIdx="0" presStyleCnt="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0320CA14-F914-4AD0-AD02-F868D4C00670}" type="pres">
      <dgm:prSet presAssocID="{C9C6DD92-9FDA-40B4-9AEC-06CD8C0F61EF}" presName="rootConnector" presStyleLbl="node1" presStyleIdx="0" presStyleCnt="1"/>
      <dgm:spPr/>
      <dgm:t>
        <a:bodyPr/>
        <a:lstStyle/>
        <a:p>
          <a:endParaRPr lang="en-US"/>
        </a:p>
      </dgm:t>
    </dgm:pt>
    <dgm:pt modelId="{747CDE20-9C1A-4DB8-948E-53E649152C56}" type="pres">
      <dgm:prSet presAssocID="{C9C6DD92-9FDA-40B4-9AEC-06CD8C0F61EF}" presName="childShape" presStyleCnt="0"/>
      <dgm:spPr/>
      <dgm:t>
        <a:bodyPr/>
        <a:lstStyle/>
        <a:p>
          <a:endParaRPr lang="en-US"/>
        </a:p>
      </dgm:t>
    </dgm:pt>
    <dgm:pt modelId="{B83FD50A-9656-4287-8D7F-151336015725}" type="pres">
      <dgm:prSet presAssocID="{F50C22AE-2FBE-4288-BD92-61BE7E16492E}" presName="Name13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150855" y="56570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9C0648D9-5995-401F-8DBF-CA2BD5A2D20B}" type="pres">
      <dgm:prSet presAssocID="{675342A6-9B10-4DCE-9CDA-E89062D26E2B}" presName="childText" presStyleLbl="bgAcc1" presStyleIdx="0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97C6B922-282D-4668-A373-1AB71B96C1D7}" type="pres">
      <dgm:prSet presAssocID="{7E933464-6F2A-4316-A857-77F7AC217D8F}" presName="Name13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150855" y="1508559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B056C71-1DC3-49ED-A2B4-2B4A9642EBF4}" type="pres">
      <dgm:prSet presAssocID="{A14F520D-3262-4B0B-8BD7-2CAFC5BB8B57}" presName="childText" presStyleLbl="bgAcc1" presStyleIdx="1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815BE1-6614-4F9E-B928-FD13A0D9E3E5}" type="pres">
      <dgm:prSet presAssocID="{44478B91-C76A-4AE2-8B0C-2E6CBEE20621}" presName="Name13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150855" y="2451408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2973161-2971-4136-B45C-823B0CC45DE5}" type="pres">
      <dgm:prSet presAssocID="{E958CA82-E149-4B36-AF43-9FE0C846C0FD}" presName="childText" presStyleLbl="bgAcc1" presStyleIdx="2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6662559-2A6F-4E42-9787-FC54A929B4A3}" type="pres">
      <dgm:prSet presAssocID="{09C05A1E-3C3A-455B-86F9-8B161428F0E8}" presName="Name13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150855" y="3394257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AE00CA86-4328-4DFC-A5B4-47AB9990FA0C}" type="pres">
      <dgm:prSet presAssocID="{B8ABA085-B4DD-4448-AE0F-56C368E005E6}" presName="childText" presStyleLbl="bgAcc1" presStyleIdx="3" presStyleCnt="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F86F8C92-153D-4423-9ACC-CD4DA238C112}" type="presOf" srcId="{F50C22AE-2FBE-4288-BD92-61BE7E16492E}" destId="{B83FD50A-9656-4287-8D7F-151336015725}" srcOrd="0" destOrd="0" presId="urn:microsoft.com/office/officeart/2005/8/layout/hierarchy3"/>
    <dgm:cxn modelId="{76CA8C7D-EF1D-4E76-A67B-A722888FBF89}" type="presOf" srcId="{E958CA82-E149-4B36-AF43-9FE0C846C0FD}" destId="{A2973161-2971-4136-B45C-823B0CC45DE5}" srcOrd="0" destOrd="0" presId="urn:microsoft.com/office/officeart/2005/8/layout/hierarchy3"/>
    <dgm:cxn modelId="{B93CF7C5-8095-42B0-BE16-5368F5D3B871}" type="presOf" srcId="{B8ABA085-B4DD-4448-AE0F-56C368E005E6}" destId="{AE00CA86-4328-4DFC-A5B4-47AB9990FA0C}" srcOrd="0" destOrd="0" presId="urn:microsoft.com/office/officeart/2005/8/layout/hierarchy3"/>
    <dgm:cxn modelId="{82A87892-20B1-4A44-B9B3-DBB38D333B3D}" srcId="{08F3A515-E3FE-4551-B85A-BABE2DFCE23C}" destId="{C9C6DD92-9FDA-40B4-9AEC-06CD8C0F61EF}" srcOrd="0" destOrd="0" parTransId="{0D289D3E-1AF0-4082-A90E-EAB715B31F41}" sibTransId="{A20999A4-EE01-4D00-953F-2A37CFFDCA03}"/>
    <dgm:cxn modelId="{BD8F06ED-822E-4190-B0FF-DF28CFE95B4F}" srcId="{C9C6DD92-9FDA-40B4-9AEC-06CD8C0F61EF}" destId="{B8ABA085-B4DD-4448-AE0F-56C368E005E6}" srcOrd="3" destOrd="0" parTransId="{09C05A1E-3C3A-455B-86F9-8B161428F0E8}" sibTransId="{B92D797D-DCDE-407B-A1DA-C4C91258D3A0}"/>
    <dgm:cxn modelId="{43B852EE-3FCF-4AC4-963E-0CBDD50E2C2A}" type="presOf" srcId="{08F3A515-E3FE-4551-B85A-BABE2DFCE23C}" destId="{C892F32A-319E-4382-BF20-BD6B6CE2B2B3}" srcOrd="0" destOrd="0" presId="urn:microsoft.com/office/officeart/2005/8/layout/hierarchy3"/>
    <dgm:cxn modelId="{DBB45B9B-0F95-4E9A-B77D-568C6F08FAB8}" type="presOf" srcId="{A14F520D-3262-4B0B-8BD7-2CAFC5BB8B57}" destId="{AB056C71-1DC3-49ED-A2B4-2B4A9642EBF4}" srcOrd="0" destOrd="0" presId="urn:microsoft.com/office/officeart/2005/8/layout/hierarchy3"/>
    <dgm:cxn modelId="{6867A9D7-298B-4FDA-9A14-681A4043F953}" srcId="{C9C6DD92-9FDA-40B4-9AEC-06CD8C0F61EF}" destId="{675342A6-9B10-4DCE-9CDA-E89062D26E2B}" srcOrd="0" destOrd="0" parTransId="{F50C22AE-2FBE-4288-BD92-61BE7E16492E}" sibTransId="{BCDCFF1F-7663-43E3-9F5D-A3251DD51706}"/>
    <dgm:cxn modelId="{FEB49D34-B256-4969-BA4B-03B1D29E417F}" type="presOf" srcId="{C9C6DD92-9FDA-40B4-9AEC-06CD8C0F61EF}" destId="{0320CA14-F914-4AD0-AD02-F868D4C00670}" srcOrd="1" destOrd="0" presId="urn:microsoft.com/office/officeart/2005/8/layout/hierarchy3"/>
    <dgm:cxn modelId="{899044F4-AC23-46A7-B2AD-131C0104BEE1}" srcId="{C9C6DD92-9FDA-40B4-9AEC-06CD8C0F61EF}" destId="{A14F520D-3262-4B0B-8BD7-2CAFC5BB8B57}" srcOrd="1" destOrd="0" parTransId="{7E933464-6F2A-4316-A857-77F7AC217D8F}" sibTransId="{4BEFB8FD-392B-4AD2-8EA6-85C997BC9B62}"/>
    <dgm:cxn modelId="{AA024860-6168-44FD-A49A-E86C9C593439}" srcId="{C9C6DD92-9FDA-40B4-9AEC-06CD8C0F61EF}" destId="{E958CA82-E149-4B36-AF43-9FE0C846C0FD}" srcOrd="2" destOrd="0" parTransId="{44478B91-C76A-4AE2-8B0C-2E6CBEE20621}" sibTransId="{CA7C38DB-3A28-45A9-944A-812AD8451A22}"/>
    <dgm:cxn modelId="{531B3A10-32EF-47D8-ADD1-6897239B6A18}" type="presOf" srcId="{7E933464-6F2A-4316-A857-77F7AC217D8F}" destId="{97C6B922-282D-4668-A373-1AB71B96C1D7}" srcOrd="0" destOrd="0" presId="urn:microsoft.com/office/officeart/2005/8/layout/hierarchy3"/>
    <dgm:cxn modelId="{C26E2437-7C04-4386-B331-001D1629BEA6}" type="presOf" srcId="{675342A6-9B10-4DCE-9CDA-E89062D26E2B}" destId="{9C0648D9-5995-401F-8DBF-CA2BD5A2D20B}" srcOrd="0" destOrd="0" presId="urn:microsoft.com/office/officeart/2005/8/layout/hierarchy3"/>
    <dgm:cxn modelId="{E3B5038E-6EE6-41DE-B8B7-B918252D8CBE}" type="presOf" srcId="{44478B91-C76A-4AE2-8B0C-2E6CBEE20621}" destId="{15815BE1-6614-4F9E-B928-FD13A0D9E3E5}" srcOrd="0" destOrd="0" presId="urn:microsoft.com/office/officeart/2005/8/layout/hierarchy3"/>
    <dgm:cxn modelId="{877CF3C9-8D9F-40DA-BFA9-DF6DC6843648}" type="presOf" srcId="{09C05A1E-3C3A-455B-86F9-8B161428F0E8}" destId="{56662559-2A6F-4E42-9787-FC54A929B4A3}" srcOrd="0" destOrd="0" presId="urn:microsoft.com/office/officeart/2005/8/layout/hierarchy3"/>
    <dgm:cxn modelId="{8130BAD8-3801-4834-A16E-140D18A01DC9}" type="presOf" srcId="{C9C6DD92-9FDA-40B4-9AEC-06CD8C0F61EF}" destId="{C4967192-BEF5-4C35-BB3B-416F8994EA51}" srcOrd="0" destOrd="0" presId="urn:microsoft.com/office/officeart/2005/8/layout/hierarchy3"/>
    <dgm:cxn modelId="{AA870C0A-16D7-4433-8201-F176B4F124E4}" type="presParOf" srcId="{C892F32A-319E-4382-BF20-BD6B6CE2B2B3}" destId="{90F1C5E0-5F97-40BF-83B8-76887871A151}" srcOrd="0" destOrd="0" presId="urn:microsoft.com/office/officeart/2005/8/layout/hierarchy3"/>
    <dgm:cxn modelId="{23A271A6-17BA-4FB4-AB80-0760199215AE}" type="presParOf" srcId="{90F1C5E0-5F97-40BF-83B8-76887871A151}" destId="{5A366F8C-3F60-4830-8717-FF3F03E5697F}" srcOrd="0" destOrd="0" presId="urn:microsoft.com/office/officeart/2005/8/layout/hierarchy3"/>
    <dgm:cxn modelId="{2C431C1C-F028-4D04-A0A8-9453E9CD1512}" type="presParOf" srcId="{5A366F8C-3F60-4830-8717-FF3F03E5697F}" destId="{C4967192-BEF5-4C35-BB3B-416F8994EA51}" srcOrd="0" destOrd="0" presId="urn:microsoft.com/office/officeart/2005/8/layout/hierarchy3"/>
    <dgm:cxn modelId="{D4B84161-DC07-48FD-8665-831A7CAA76C0}" type="presParOf" srcId="{5A366F8C-3F60-4830-8717-FF3F03E5697F}" destId="{0320CA14-F914-4AD0-AD02-F868D4C00670}" srcOrd="1" destOrd="0" presId="urn:microsoft.com/office/officeart/2005/8/layout/hierarchy3"/>
    <dgm:cxn modelId="{6D85CE33-8575-46BF-9969-F1852D35CD99}" type="presParOf" srcId="{90F1C5E0-5F97-40BF-83B8-76887871A151}" destId="{747CDE20-9C1A-4DB8-948E-53E649152C56}" srcOrd="1" destOrd="0" presId="urn:microsoft.com/office/officeart/2005/8/layout/hierarchy3"/>
    <dgm:cxn modelId="{5559C5D6-06D2-49CA-A7A7-A3DDFAEAC805}" type="presParOf" srcId="{747CDE20-9C1A-4DB8-948E-53E649152C56}" destId="{B83FD50A-9656-4287-8D7F-151336015725}" srcOrd="0" destOrd="0" presId="urn:microsoft.com/office/officeart/2005/8/layout/hierarchy3"/>
    <dgm:cxn modelId="{66B85D29-2A73-462C-8E43-56E928A7789E}" type="presParOf" srcId="{747CDE20-9C1A-4DB8-948E-53E649152C56}" destId="{9C0648D9-5995-401F-8DBF-CA2BD5A2D20B}" srcOrd="1" destOrd="0" presId="urn:microsoft.com/office/officeart/2005/8/layout/hierarchy3"/>
    <dgm:cxn modelId="{06A91505-A55F-4982-A308-3B4865A54020}" type="presParOf" srcId="{747CDE20-9C1A-4DB8-948E-53E649152C56}" destId="{97C6B922-282D-4668-A373-1AB71B96C1D7}" srcOrd="2" destOrd="0" presId="urn:microsoft.com/office/officeart/2005/8/layout/hierarchy3"/>
    <dgm:cxn modelId="{066F5D97-1016-49FA-A11B-9B5711B78277}" type="presParOf" srcId="{747CDE20-9C1A-4DB8-948E-53E649152C56}" destId="{AB056C71-1DC3-49ED-A2B4-2B4A9642EBF4}" srcOrd="3" destOrd="0" presId="urn:microsoft.com/office/officeart/2005/8/layout/hierarchy3"/>
    <dgm:cxn modelId="{0BC14924-65D1-4276-B550-8DACE57F506D}" type="presParOf" srcId="{747CDE20-9C1A-4DB8-948E-53E649152C56}" destId="{15815BE1-6614-4F9E-B928-FD13A0D9E3E5}" srcOrd="4" destOrd="0" presId="urn:microsoft.com/office/officeart/2005/8/layout/hierarchy3"/>
    <dgm:cxn modelId="{DC59F4AC-86C7-4360-8A63-E2C8255B5291}" type="presParOf" srcId="{747CDE20-9C1A-4DB8-948E-53E649152C56}" destId="{A2973161-2971-4136-B45C-823B0CC45DE5}" srcOrd="5" destOrd="0" presId="urn:microsoft.com/office/officeart/2005/8/layout/hierarchy3"/>
    <dgm:cxn modelId="{C028D3CF-8E48-414D-A989-4081DE55CF42}" type="presParOf" srcId="{747CDE20-9C1A-4DB8-948E-53E649152C56}" destId="{56662559-2A6F-4E42-9787-FC54A929B4A3}" srcOrd="6" destOrd="0" presId="urn:microsoft.com/office/officeart/2005/8/layout/hierarchy3"/>
    <dgm:cxn modelId="{97F9EEA0-1188-4D58-B8F0-7BDC077B887E}" type="presParOf" srcId="{747CDE20-9C1A-4DB8-948E-53E649152C56}" destId="{AE00CA86-4328-4DFC-A5B4-47AB9990FA0C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7B52F-9E16-4E70-A794-0923E54B916A}">
      <dsp:nvSpPr>
        <dsp:cNvPr id="0" name=""/>
        <dsp:cNvSpPr/>
      </dsp:nvSpPr>
      <dsp:spPr>
        <a:xfrm>
          <a:off x="0" y="356429"/>
          <a:ext cx="4191000" cy="515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268" tIns="437388" rIns="325268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100" kern="1200" dirty="0" smtClean="0"/>
            <a:t>CORHIO is a nonprofit, public-private partnership that is improving health care for all Coloradans through health information technology and the implementation of electronic health information exchange (HIE).</a:t>
          </a:r>
          <a:endParaRPr lang="en-US" sz="1100" kern="1200" dirty="0"/>
        </a:p>
        <a:p>
          <a:pPr marL="57150" lvl="1" indent="-57150" algn="l" defTabSz="488950">
            <a:lnSpc>
              <a:spcPct val="11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1100" kern="1200" dirty="0" smtClean="0"/>
            <a:t>CORHIO manages and maintains the technology infrastructure that supports secure, efficient clinical information sharing among health care providers across Colorado. </a:t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r>
            <a:rPr lang="en-US" sz="1100" kern="1200" dirty="0" smtClean="0"/>
            <a:t/>
          </a:r>
          <a:br>
            <a:rPr lang="en-US" sz="1100" kern="1200" dirty="0" smtClean="0"/>
          </a:br>
          <a:endParaRPr lang="en-US" sz="1100" kern="1200" dirty="0"/>
        </a:p>
      </dsp:txBody>
      <dsp:txXfrm>
        <a:off x="0" y="356429"/>
        <a:ext cx="4191000" cy="5159700"/>
      </dsp:txXfrm>
    </dsp:sp>
    <dsp:sp modelId="{F122506A-07A0-4E64-982E-ED949D66FA03}">
      <dsp:nvSpPr>
        <dsp:cNvPr id="0" name=""/>
        <dsp:cNvSpPr/>
      </dsp:nvSpPr>
      <dsp:spPr>
        <a:xfrm>
          <a:off x="209550" y="46469"/>
          <a:ext cx="293370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887" tIns="0" rIns="110887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About CORHIO</a:t>
          </a:r>
          <a:endParaRPr lang="en-US" sz="2000" kern="1200" dirty="0"/>
        </a:p>
      </dsp:txBody>
      <dsp:txXfrm>
        <a:off x="239812" y="76731"/>
        <a:ext cx="287317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51342-FFCA-41F1-A12D-901DF898562A}">
      <dsp:nvSpPr>
        <dsp:cNvPr id="0" name=""/>
        <dsp:cNvSpPr/>
      </dsp:nvSpPr>
      <dsp:spPr>
        <a:xfrm>
          <a:off x="37350" y="0"/>
          <a:ext cx="1332738" cy="1389888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630DD-B06D-4386-A259-58B2315FBCD8}">
      <dsp:nvSpPr>
        <dsp:cNvPr id="0" name=""/>
        <dsp:cNvSpPr/>
      </dsp:nvSpPr>
      <dsp:spPr>
        <a:xfrm>
          <a:off x="1238492" y="0"/>
          <a:ext cx="2456092" cy="138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Improving Health Care Quality</a:t>
          </a:r>
          <a:endParaRPr lang="en-US" sz="1600" kern="1200" dirty="0"/>
        </a:p>
        <a:p>
          <a:pPr marL="57150" lvl="1" indent="-57150" algn="l" defTabSz="3778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/>
            <a:t>HIE improves health care providers’ ability to administer timely and effective patient care with more accurate, up-to-date patient information at the point-of-care</a:t>
          </a:r>
          <a:br>
            <a:rPr lang="en-US" sz="850" kern="1200" dirty="0" smtClean="0"/>
          </a:br>
          <a:endParaRPr lang="en-US" sz="850" kern="1200" dirty="0"/>
        </a:p>
        <a:p>
          <a:pPr marL="57150" lvl="1" indent="-57150" algn="l" defTabSz="3778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/>
            <a:t>HIE saves lives in emergency situations, giving medical professionals information they need at their fingertips</a:t>
          </a:r>
          <a:endParaRPr lang="en-US" sz="850" kern="1200" dirty="0"/>
        </a:p>
      </dsp:txBody>
      <dsp:txXfrm>
        <a:off x="1238492" y="0"/>
        <a:ext cx="2456092" cy="1389888"/>
      </dsp:txXfrm>
    </dsp:sp>
    <dsp:sp modelId="{44905E8A-6958-406E-B440-A8DE67369056}">
      <dsp:nvSpPr>
        <dsp:cNvPr id="0" name=""/>
        <dsp:cNvSpPr/>
      </dsp:nvSpPr>
      <dsp:spPr>
        <a:xfrm>
          <a:off x="362831" y="1505712"/>
          <a:ext cx="1332738" cy="1389888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30141-4B8A-4E5C-93BF-DD90CE0CCB81}">
      <dsp:nvSpPr>
        <dsp:cNvPr id="0" name=""/>
        <dsp:cNvSpPr/>
      </dsp:nvSpPr>
      <dsp:spPr>
        <a:xfrm>
          <a:off x="1657130" y="1505712"/>
          <a:ext cx="2418459" cy="1389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0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Reducing Costs</a:t>
          </a:r>
          <a:endParaRPr lang="en-US" sz="1600" kern="1200" dirty="0"/>
        </a:p>
        <a:p>
          <a:pPr marL="57150" lvl="1" indent="-57150" algn="l" defTabSz="3778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/>
            <a:t>HIE reduces the number of duplicate tests performed on patients, lowering costs and improving patient satisfaction</a:t>
          </a:r>
          <a:br>
            <a:rPr lang="en-US" sz="850" kern="1200" dirty="0" smtClean="0"/>
          </a:br>
          <a:endParaRPr lang="en-US" sz="850" kern="1200" dirty="0"/>
        </a:p>
        <a:p>
          <a:pPr marL="57150" lvl="1" indent="-57150" algn="l" defTabSz="377825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850" kern="1200" dirty="0" smtClean="0"/>
            <a:t>For providers, HIE reduces administrative costs including those associated with printing, faxing, mailing and overall management of patient medical records</a:t>
          </a:r>
          <a:endParaRPr lang="en-US" sz="850" kern="1200" dirty="0"/>
        </a:p>
      </dsp:txBody>
      <dsp:txXfrm>
        <a:off x="1657130" y="1505712"/>
        <a:ext cx="2418459" cy="13898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7192-BEF5-4C35-BB3B-416F8994EA51}">
      <dsp:nvSpPr>
        <dsp:cNvPr id="0" name=""/>
        <dsp:cNvSpPr/>
      </dsp:nvSpPr>
      <dsp:spPr>
        <a:xfrm>
          <a:off x="841474" y="1885"/>
          <a:ext cx="1580951" cy="79047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Services</a:t>
          </a:r>
        </a:p>
      </dsp:txBody>
      <dsp:txXfrm>
        <a:off x="864626" y="25037"/>
        <a:ext cx="1534647" cy="744171"/>
      </dsp:txXfrm>
    </dsp:sp>
    <dsp:sp modelId="{B83FD50A-9656-4287-8D7F-151336015725}">
      <dsp:nvSpPr>
        <dsp:cNvPr id="0" name=""/>
        <dsp:cNvSpPr/>
      </dsp:nvSpPr>
      <dsp:spPr>
        <a:xfrm>
          <a:off x="999569" y="792360"/>
          <a:ext cx="158095" cy="59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150855" y="565709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648D9-5995-401F-8DBF-CA2BD5A2D20B}">
      <dsp:nvSpPr>
        <dsp:cNvPr id="0" name=""/>
        <dsp:cNvSpPr/>
      </dsp:nvSpPr>
      <dsp:spPr>
        <a:xfrm>
          <a:off x="1157664" y="989979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Patient Event Notifications</a:t>
          </a:r>
        </a:p>
      </dsp:txBody>
      <dsp:txXfrm>
        <a:off x="1180816" y="1013131"/>
        <a:ext cx="1218457" cy="744171"/>
      </dsp:txXfrm>
    </dsp:sp>
    <dsp:sp modelId="{97C6B922-282D-4668-A373-1AB71B96C1D7}">
      <dsp:nvSpPr>
        <dsp:cNvPr id="0" name=""/>
        <dsp:cNvSpPr/>
      </dsp:nvSpPr>
      <dsp:spPr>
        <a:xfrm>
          <a:off x="999569" y="792360"/>
          <a:ext cx="158095" cy="158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150855" y="1508559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6C71-1DC3-49ED-A2B4-2B4A9642EBF4}">
      <dsp:nvSpPr>
        <dsp:cNvPr id="0" name=""/>
        <dsp:cNvSpPr/>
      </dsp:nvSpPr>
      <dsp:spPr>
        <a:xfrm>
          <a:off x="1157664" y="1978074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Clinical Event Notifications</a:t>
          </a:r>
        </a:p>
      </dsp:txBody>
      <dsp:txXfrm>
        <a:off x="1180816" y="2001226"/>
        <a:ext cx="1218457" cy="744171"/>
      </dsp:txXfrm>
    </dsp:sp>
    <dsp:sp modelId="{15815BE1-6614-4F9E-B928-FD13A0D9E3E5}">
      <dsp:nvSpPr>
        <dsp:cNvPr id="0" name=""/>
        <dsp:cNvSpPr/>
      </dsp:nvSpPr>
      <dsp:spPr>
        <a:xfrm>
          <a:off x="999569" y="792360"/>
          <a:ext cx="158095" cy="2569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150855" y="2451408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73161-2971-4136-B45C-823B0CC45DE5}">
      <dsp:nvSpPr>
        <dsp:cNvPr id="0" name=""/>
        <dsp:cNvSpPr/>
      </dsp:nvSpPr>
      <dsp:spPr>
        <a:xfrm>
          <a:off x="1157664" y="2966169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sp:txBody>
      <dsp:txXfrm>
        <a:off x="1180816" y="2989321"/>
        <a:ext cx="1218457" cy="744171"/>
      </dsp:txXfrm>
    </dsp:sp>
    <dsp:sp modelId="{56662559-2A6F-4E42-9787-FC54A929B4A3}">
      <dsp:nvSpPr>
        <dsp:cNvPr id="0" name=""/>
        <dsp:cNvSpPr/>
      </dsp:nvSpPr>
      <dsp:spPr>
        <a:xfrm>
          <a:off x="999569" y="792360"/>
          <a:ext cx="158095" cy="3557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150855" y="3394257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0CA86-4328-4DFC-A5B4-47AB9990FA0C}">
      <dsp:nvSpPr>
        <dsp:cNvPr id="0" name=""/>
        <dsp:cNvSpPr/>
      </dsp:nvSpPr>
      <dsp:spPr>
        <a:xfrm>
          <a:off x="1157664" y="3954264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sp:txBody>
      <dsp:txXfrm>
        <a:off x="1180816" y="3977416"/>
        <a:ext cx="1218457" cy="744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7192-BEF5-4C35-BB3B-416F8994EA51}">
      <dsp:nvSpPr>
        <dsp:cNvPr id="0" name=""/>
        <dsp:cNvSpPr/>
      </dsp:nvSpPr>
      <dsp:spPr>
        <a:xfrm>
          <a:off x="841474" y="1885"/>
          <a:ext cx="1580951" cy="790475"/>
        </a:xfrm>
        <a:prstGeom prst="roundRect">
          <a:avLst>
            <a:gd name="adj" fmla="val 10000"/>
          </a:avLst>
        </a:prstGeom>
        <a:solidFill>
          <a:srgbClr val="ED7D31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Data Services</a:t>
          </a:r>
        </a:p>
      </dsp:txBody>
      <dsp:txXfrm>
        <a:off x="864626" y="25037"/>
        <a:ext cx="1534647" cy="744171"/>
      </dsp:txXfrm>
    </dsp:sp>
    <dsp:sp modelId="{B83FD50A-9656-4287-8D7F-151336015725}">
      <dsp:nvSpPr>
        <dsp:cNvPr id="0" name=""/>
        <dsp:cNvSpPr/>
      </dsp:nvSpPr>
      <dsp:spPr>
        <a:xfrm>
          <a:off x="999569" y="792360"/>
          <a:ext cx="158095" cy="592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709"/>
              </a:lnTo>
              <a:lnTo>
                <a:pt x="150855" y="565709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648D9-5995-401F-8DBF-CA2BD5A2D20B}">
      <dsp:nvSpPr>
        <dsp:cNvPr id="0" name=""/>
        <dsp:cNvSpPr/>
      </dsp:nvSpPr>
      <dsp:spPr>
        <a:xfrm>
          <a:off x="1157664" y="989979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ED7D31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Patient Event Notifications</a:t>
          </a:r>
        </a:p>
      </dsp:txBody>
      <dsp:txXfrm>
        <a:off x="1180816" y="1013131"/>
        <a:ext cx="1218457" cy="744171"/>
      </dsp:txXfrm>
    </dsp:sp>
    <dsp:sp modelId="{97C6B922-282D-4668-A373-1AB71B96C1D7}">
      <dsp:nvSpPr>
        <dsp:cNvPr id="0" name=""/>
        <dsp:cNvSpPr/>
      </dsp:nvSpPr>
      <dsp:spPr>
        <a:xfrm>
          <a:off x="999569" y="792360"/>
          <a:ext cx="158095" cy="15809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559"/>
              </a:lnTo>
              <a:lnTo>
                <a:pt x="150855" y="1508559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056C71-1DC3-49ED-A2B4-2B4A9642EBF4}">
      <dsp:nvSpPr>
        <dsp:cNvPr id="0" name=""/>
        <dsp:cNvSpPr/>
      </dsp:nvSpPr>
      <dsp:spPr>
        <a:xfrm>
          <a:off x="1157664" y="1978074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Clinical Event Notifications</a:t>
          </a:r>
        </a:p>
      </dsp:txBody>
      <dsp:txXfrm>
        <a:off x="1180816" y="2001226"/>
        <a:ext cx="1218457" cy="744171"/>
      </dsp:txXfrm>
    </dsp:sp>
    <dsp:sp modelId="{15815BE1-6614-4F9E-B928-FD13A0D9E3E5}">
      <dsp:nvSpPr>
        <dsp:cNvPr id="0" name=""/>
        <dsp:cNvSpPr/>
      </dsp:nvSpPr>
      <dsp:spPr>
        <a:xfrm>
          <a:off x="999569" y="792360"/>
          <a:ext cx="158095" cy="2569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1408"/>
              </a:lnTo>
              <a:lnTo>
                <a:pt x="150855" y="2451408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973161-2971-4136-B45C-823B0CC45DE5}">
      <dsp:nvSpPr>
        <dsp:cNvPr id="0" name=""/>
        <dsp:cNvSpPr/>
      </dsp:nvSpPr>
      <dsp:spPr>
        <a:xfrm>
          <a:off x="1157664" y="2966169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sp:txBody>
      <dsp:txXfrm>
        <a:off x="1180816" y="2989321"/>
        <a:ext cx="1218457" cy="744171"/>
      </dsp:txXfrm>
    </dsp:sp>
    <dsp:sp modelId="{56662559-2A6F-4E42-9787-FC54A929B4A3}">
      <dsp:nvSpPr>
        <dsp:cNvPr id="0" name=""/>
        <dsp:cNvSpPr/>
      </dsp:nvSpPr>
      <dsp:spPr>
        <a:xfrm>
          <a:off x="999569" y="792360"/>
          <a:ext cx="158095" cy="3557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94257"/>
              </a:lnTo>
              <a:lnTo>
                <a:pt x="150855" y="3394257"/>
              </a:lnTo>
            </a:path>
          </a:pathLst>
        </a:custGeom>
        <a:noFill/>
        <a:ln w="12700" cap="flat" cmpd="sng" algn="ctr">
          <a:solidFill>
            <a:srgbClr val="ED7D31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00CA86-4328-4DFC-A5B4-47AB9990FA0C}">
      <dsp:nvSpPr>
        <dsp:cNvPr id="0" name=""/>
        <dsp:cNvSpPr/>
      </dsp:nvSpPr>
      <dsp:spPr>
        <a:xfrm>
          <a:off x="1157664" y="3954264"/>
          <a:ext cx="1264761" cy="790475"/>
        </a:xfrm>
        <a:prstGeom prst="roundRect">
          <a:avLst>
            <a:gd name="adj" fmla="val 10000"/>
          </a:avLst>
        </a:prstGeom>
        <a:solidFill>
          <a:sysClr val="window" lastClr="FFFFFF">
            <a:lumMod val="75000"/>
            <a:alpha val="90000"/>
          </a:sysClr>
        </a:solidFill>
        <a:ln w="12700" cap="flat" cmpd="sng" algn="ctr">
          <a:solidFill>
            <a:sysClr val="window" lastClr="FFFFFF">
              <a:lumMod val="5000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>
              <a:solidFill>
                <a:sysClr val="window" lastClr="FFFFFF">
                  <a:lumMod val="50000"/>
                </a:sysClr>
              </a:solidFill>
              <a:latin typeface="Calibri" panose="020F0502020204030204"/>
              <a:ea typeface="+mn-ea"/>
              <a:cs typeface="+mn-cs"/>
            </a:rPr>
            <a:t>More coming soon</a:t>
          </a:r>
        </a:p>
      </dsp:txBody>
      <dsp:txXfrm>
        <a:off x="1180816" y="3977416"/>
        <a:ext cx="1218457" cy="744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3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02D2E-1B37-49D4-8818-44DFAD4AB8B3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8" y="4387852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31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31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3F350-D648-4760-BB54-E50C6E84C9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0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3F350-D648-4760-BB54-E50C6E84C9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275" y="3406776"/>
            <a:ext cx="676275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75" y="4257675"/>
            <a:ext cx="4143375" cy="4286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293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566863"/>
            <a:ext cx="8229600" cy="444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90B88A6-CE0B-4475-B0B9-ECFD20D37029}" type="datetime1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5472"/>
                </a:solidFill>
              </a:defRPr>
            </a:lvl1pPr>
          </a:lstStyle>
          <a:p>
            <a:fld id="{2FFE817D-0A7C-4326-AD37-636457DE52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750">
                <a:latin typeface="Verdana" pitchFamily="34" charset="0"/>
              </a:defRPr>
            </a:lvl1pPr>
          </a:lstStyle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217F-BC47-4E39-AE49-A3F5A1827C5B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3E4D-62E0-4017-9934-447AAA6326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275" y="3406776"/>
            <a:ext cx="6762750" cy="850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9275" y="4257675"/>
            <a:ext cx="4143375" cy="42862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Agenda/Table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546850"/>
            <a:ext cx="5838825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latin typeface="Verdana" pitchFamily="34" charset="0"/>
              </a:defRPr>
            </a:lvl1pPr>
          </a:lstStyle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dirty="0" smtClean="0"/>
          </a:p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584C488-A95C-4BF2-B5F3-3B64FB6B0E45}" type="datetimeFigureOut">
              <a:rPr lang="en-US" smtClean="0"/>
              <a:pPr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005472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fld id="{48385C64-3546-4B18-A622-2E34B91A3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3197226"/>
            <a:ext cx="6715125" cy="1022350"/>
          </a:xfrm>
        </p:spPr>
        <p:txBody>
          <a:bodyPr>
            <a:normAutofit/>
          </a:bodyPr>
          <a:lstStyle>
            <a:lvl1pPr algn="l">
              <a:defRPr sz="3100">
                <a:solidFill>
                  <a:srgbClr val="00547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400" kern="1200" smtClean="0">
                <a:solidFill>
                  <a:srgbClr val="005472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fld id="{F5C4CECC-F2D9-4692-9347-75B8F6A8D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28800" y="3197226"/>
            <a:ext cx="6715125" cy="1022350"/>
          </a:xfrm>
        </p:spPr>
        <p:txBody>
          <a:bodyPr>
            <a:normAutofit/>
          </a:bodyPr>
          <a:lstStyle>
            <a:lvl1pPr algn="l">
              <a:defRPr sz="3100">
                <a:solidFill>
                  <a:srgbClr val="00547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en-US" sz="1400" kern="1200" smtClean="0">
                <a:solidFill>
                  <a:srgbClr val="005472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fld id="{F5C4CECC-F2D9-4692-9347-75B8F6A8D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HIO_PPTartwrk_darkened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467100"/>
            <a:ext cx="695325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Enter Presentation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6425" y="4367212"/>
            <a:ext cx="2505075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July 28, 2010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54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R_PPT_bodyheader_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91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672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468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Georgia" pitchFamily="18" charset="0"/>
              </a:defRPr>
            </a:lvl1pPr>
          </a:lstStyle>
          <a:p>
            <a:fld id="{A1AE6187-A0D1-4B9F-8283-7C9F36436B90}" type="datetime1">
              <a:rPr lang="en-US" smtClean="0"/>
              <a:pPr/>
              <a:t>12/15/2015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546850"/>
            <a:ext cx="5838825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latin typeface="Verdana" pitchFamily="34" charset="0"/>
              </a:defRPr>
            </a:lvl1pPr>
          </a:lstStyle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dirty="0" smtClean="0"/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599" y="6346825"/>
            <a:ext cx="923925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005472"/>
                </a:solidFill>
                <a:latin typeface="Verdana" pitchFamily="34" charset="0"/>
              </a:defRPr>
            </a:lvl1pPr>
          </a:lstStyle>
          <a:p>
            <a:fld id="{2FFE817D-0A7C-4326-AD37-636457DE52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5471"/>
          </a:solidFill>
          <a:latin typeface="Verdana"/>
          <a:ea typeface="ＭＳ Ｐゴシック" pitchFamily="84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ＭＳ Ｐゴシック" pitchFamily="84" charset="-128"/>
          <a:cs typeface="Georgi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Georgia"/>
          <a:ea typeface="ＭＳ Ｐゴシック" pitchFamily="84" charset="-128"/>
          <a:cs typeface="Georgi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Georgia"/>
          <a:ea typeface="ＭＳ Ｐゴシック" pitchFamily="84" charset="-128"/>
          <a:cs typeface="Georgi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Georgia"/>
          <a:ea typeface="ＭＳ Ｐゴシック" pitchFamily="84" charset="-128"/>
          <a:cs typeface="Georgi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Georgia"/>
          <a:ea typeface="ＭＳ Ｐゴシック" pitchFamily="84" charset="-128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600200"/>
            <a:ext cx="7645400" cy="3674533"/>
          </a:xfrm>
          <a:prstGeom prst="rect">
            <a:avLst/>
          </a:prstGeom>
          <a:solidFill>
            <a:srgbClr val="E0ECE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itchFamily="18" charset="0"/>
            </a:endParaRPr>
          </a:p>
        </p:txBody>
      </p:sp>
      <p:pic>
        <p:nvPicPr>
          <p:cNvPr id="10" name="Picture 9" descr="COR_PPT_contents_blank.jpg"/>
          <p:cNvPicPr>
            <a:picLocks noChangeAspect="1"/>
          </p:cNvPicPr>
          <p:nvPr/>
        </p:nvPicPr>
        <p:blipFill>
          <a:blip r:embed="rId3"/>
          <a:srcRect b="76667"/>
          <a:stretch>
            <a:fillRect/>
          </a:stretch>
        </p:blipFill>
        <p:spPr>
          <a:xfrm>
            <a:off x="0" y="0"/>
            <a:ext cx="9144000" cy="1600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Agenda/Table of Contents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5925"/>
            <a:ext cx="7188200" cy="412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7350" y="6546850"/>
            <a:ext cx="5838825" cy="365125"/>
          </a:xfrm>
          <a:prstGeom prst="rect">
            <a:avLst/>
          </a:prstGeom>
        </p:spPr>
        <p:txBody>
          <a:bodyPr/>
          <a:lstStyle>
            <a:lvl1pPr algn="ctr">
              <a:defRPr sz="750">
                <a:latin typeface="Verdana" pitchFamily="34" charset="0"/>
              </a:defRPr>
            </a:lvl1pPr>
          </a:lstStyle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dirty="0" smtClean="0"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dirty="0" smtClean="0"/>
          </a:p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0054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R_PPT_section3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0700" y="3200400"/>
            <a:ext cx="6743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6674" y="6356350"/>
            <a:ext cx="1000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en-US" sz="1400" kern="1200" smtClean="0">
                <a:solidFill>
                  <a:srgbClr val="005472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fld id="{48385C64-3546-4B18-A622-2E34B91A38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100" kern="1200">
          <a:solidFill>
            <a:srgbClr val="0054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R_PPT_section2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3200400"/>
            <a:ext cx="6677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1924" y="6356350"/>
            <a:ext cx="904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 kern="1200" smtClean="0">
                <a:solidFill>
                  <a:srgbClr val="005472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fld id="{F5C4CECC-F2D9-4692-9347-75B8F6A8D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100" kern="1200">
          <a:solidFill>
            <a:srgbClr val="0054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_PPT_section1_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9750" y="3200400"/>
            <a:ext cx="6677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81924" y="6356350"/>
            <a:ext cx="904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400" kern="1200" smtClean="0">
                <a:solidFill>
                  <a:srgbClr val="005472"/>
                </a:solidFill>
                <a:latin typeface="Verdana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fld id="{F5C4CECC-F2D9-4692-9347-75B8F6A8D8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100" kern="1200">
          <a:solidFill>
            <a:srgbClr val="005472"/>
          </a:solidFill>
          <a:latin typeface="Verdan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06889" y="4798200"/>
            <a:ext cx="1393988" cy="1494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06889" y="3114503"/>
            <a:ext cx="1393988" cy="1494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06889" y="1417320"/>
            <a:ext cx="1393988" cy="1494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CORHIO By the Numbers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16853" y="1417320"/>
            <a:ext cx="4487557" cy="1493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Hospitals Connected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 more underway)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16853" y="3114503"/>
            <a:ext cx="4487557" cy="1493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algn="ctr">
              <a:spcAft>
                <a:spcPts val="600"/>
              </a:spcAft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2,700+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Providers Connected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(7,600+ total users)</a:t>
            </a: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216853" y="4798200"/>
            <a:ext cx="4487557" cy="1493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00"/>
              </a:spcAft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4,000,000+ </a:t>
            </a:r>
          </a:p>
          <a:p>
            <a:pPr algn="ctr">
              <a:spcAft>
                <a:spcPts val="400"/>
              </a:spcAft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Patients in the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Health Record</a:t>
            </a:r>
          </a:p>
        </p:txBody>
      </p:sp>
      <p:sp>
        <p:nvSpPr>
          <p:cNvPr id="3" name="Rectangle 2"/>
          <p:cNvSpPr/>
          <p:nvPr/>
        </p:nvSpPr>
        <p:spPr>
          <a:xfrm>
            <a:off x="7851659" y="59194"/>
            <a:ext cx="12923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sz="800" dirty="0" smtClean="0"/>
              <a:t>Last updated 9/28/2015</a:t>
            </a:r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228" y="1622969"/>
            <a:ext cx="1188720" cy="118872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646" y="3262306"/>
            <a:ext cx="1162254" cy="118872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t="8403" r="9526" b="7567"/>
          <a:stretch/>
        </p:blipFill>
        <p:spPr>
          <a:xfrm>
            <a:off x="1933312" y="5059680"/>
            <a:ext cx="1018904" cy="95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lowchart: Process 132"/>
          <p:cNvSpPr/>
          <p:nvPr/>
        </p:nvSpPr>
        <p:spPr>
          <a:xfrm>
            <a:off x="528639" y="2583531"/>
            <a:ext cx="2962892" cy="3091732"/>
          </a:xfrm>
          <a:prstGeom prst="flowChartProces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CORHIO 2.0 Architecture Diagram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8C4C7-8F98-448E-A56D-F1E5465C4B0F}" type="datetime1"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12/15/2015</a:t>
            </a:fld>
            <a:endParaRPr lang="en-US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ja-JP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 pitchFamily="49" charset="-128"/>
                <a:cs typeface="Times New Roman" panose="02020603050405020304" pitchFamily="18" charset="0"/>
              </a:rPr>
              <a:t>CORHIO Proprietary - Not For Redistribution</a:t>
            </a:r>
            <a:endParaRPr lang="en-CA" altLang="ja-JP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3E4D-62E0-4017-9934-447AAA6326B1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753626" y="3530193"/>
            <a:ext cx="1371600" cy="652865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Nexus Engines</a:t>
            </a:r>
          </a:p>
        </p:txBody>
      </p:sp>
      <p:sp>
        <p:nvSpPr>
          <p:cNvPr id="12" name="Cloud 11"/>
          <p:cNvSpPr/>
          <p:nvPr/>
        </p:nvSpPr>
        <p:spPr>
          <a:xfrm>
            <a:off x="3635189" y="3958853"/>
            <a:ext cx="1070323" cy="3432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Rendezvous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1135691" y="2878929"/>
            <a:ext cx="607469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Affinity </a:t>
            </a:r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GateWay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439426" y="3350716"/>
            <a:ext cx="0" cy="179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lowchart: Magnetic Disk 39"/>
          <p:cNvSpPr/>
          <p:nvPr/>
        </p:nvSpPr>
        <p:spPr>
          <a:xfrm>
            <a:off x="753626" y="4332734"/>
            <a:ext cx="685800" cy="45948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CDR’</a:t>
            </a:r>
          </a:p>
        </p:txBody>
      </p:sp>
      <p:sp>
        <p:nvSpPr>
          <p:cNvPr id="41" name="Flowchart: Magnetic Disk 40"/>
          <p:cNvSpPr/>
          <p:nvPr/>
        </p:nvSpPr>
        <p:spPr>
          <a:xfrm>
            <a:off x="1439426" y="4332734"/>
            <a:ext cx="685800" cy="45948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CDR’’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1058844" y="4188528"/>
            <a:ext cx="0" cy="179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36755" y="4188528"/>
            <a:ext cx="0" cy="179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lowchart: Process 49"/>
          <p:cNvSpPr/>
          <p:nvPr/>
        </p:nvSpPr>
        <p:spPr>
          <a:xfrm>
            <a:off x="753626" y="5085001"/>
            <a:ext cx="1371600" cy="50493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PatientCare360</a:t>
            </a:r>
          </a:p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Portal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1058844" y="4792220"/>
            <a:ext cx="0" cy="2927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1845890" y="4786750"/>
            <a:ext cx="0" cy="2927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Flowchart: Process 69"/>
          <p:cNvSpPr/>
          <p:nvPr/>
        </p:nvSpPr>
        <p:spPr>
          <a:xfrm>
            <a:off x="753626" y="1750976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Hospital Systems</a:t>
            </a:r>
          </a:p>
        </p:txBody>
      </p:sp>
      <p:sp>
        <p:nvSpPr>
          <p:cNvPr id="73" name="Flowchart: Process 72"/>
          <p:cNvSpPr/>
          <p:nvPr/>
        </p:nvSpPr>
        <p:spPr>
          <a:xfrm>
            <a:off x="1478677" y="1746856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EHR</a:t>
            </a:r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2123012" y="3586441"/>
            <a:ext cx="569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Flowchart: Process 91"/>
          <p:cNvSpPr/>
          <p:nvPr/>
        </p:nvSpPr>
        <p:spPr>
          <a:xfrm>
            <a:off x="2692021" y="3328302"/>
            <a:ext cx="644336" cy="60162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Payor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Gateway</a:t>
            </a:r>
          </a:p>
        </p:txBody>
      </p:sp>
      <p:sp>
        <p:nvSpPr>
          <p:cNvPr id="96" name="Flowchart: Process 95"/>
          <p:cNvSpPr/>
          <p:nvPr/>
        </p:nvSpPr>
        <p:spPr>
          <a:xfrm>
            <a:off x="3793801" y="4620771"/>
            <a:ext cx="644336" cy="245971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iNexx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0713" y="4333980"/>
            <a:ext cx="638330" cy="205205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83" y="2235595"/>
            <a:ext cx="638330" cy="20520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28" y="2241182"/>
            <a:ext cx="638330" cy="205205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>
            <a:off x="837415" y="2227111"/>
            <a:ext cx="0" cy="1303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1271635" y="2227111"/>
            <a:ext cx="0" cy="651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1178469" y="2585861"/>
            <a:ext cx="6046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C-CDA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590366" y="2739946"/>
            <a:ext cx="476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HL-7</a:t>
            </a:r>
          </a:p>
        </p:txBody>
      </p:sp>
      <p:cxnSp>
        <p:nvCxnSpPr>
          <p:cNvPr id="110" name="Straight Arrow Connector 109"/>
          <p:cNvCxnSpPr/>
          <p:nvPr/>
        </p:nvCxnSpPr>
        <p:spPr>
          <a:xfrm>
            <a:off x="2024063" y="2227111"/>
            <a:ext cx="0" cy="13030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1632512" y="2227111"/>
            <a:ext cx="0" cy="6515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1762124" y="2739946"/>
            <a:ext cx="476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HL-7</a:t>
            </a:r>
          </a:p>
        </p:txBody>
      </p:sp>
      <p:cxnSp>
        <p:nvCxnSpPr>
          <p:cNvPr id="114" name="Straight Arrow Connector 113"/>
          <p:cNvCxnSpPr/>
          <p:nvPr/>
        </p:nvCxnSpPr>
        <p:spPr>
          <a:xfrm flipV="1">
            <a:off x="4116875" y="4286727"/>
            <a:ext cx="0" cy="317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2152247" y="3898877"/>
            <a:ext cx="4764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HL-7</a:t>
            </a:r>
          </a:p>
        </p:txBody>
      </p:sp>
      <p:sp>
        <p:nvSpPr>
          <p:cNvPr id="123" name="Flowchart: Process 122"/>
          <p:cNvSpPr/>
          <p:nvPr/>
        </p:nvSpPr>
        <p:spPr>
          <a:xfrm>
            <a:off x="2692021" y="3979057"/>
            <a:ext cx="644336" cy="30767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NOVO</a:t>
            </a: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2123012" y="3734348"/>
            <a:ext cx="569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2123012" y="3884753"/>
            <a:ext cx="569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2123011" y="4133931"/>
            <a:ext cx="56900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Flowchart: Process 130"/>
          <p:cNvSpPr/>
          <p:nvPr/>
        </p:nvSpPr>
        <p:spPr>
          <a:xfrm>
            <a:off x="3791162" y="5099040"/>
            <a:ext cx="644336" cy="50493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EHR</a:t>
            </a:r>
          </a:p>
        </p:txBody>
      </p:sp>
      <p:cxnSp>
        <p:nvCxnSpPr>
          <p:cNvPr id="135" name="Straight Arrow Connector 134"/>
          <p:cNvCxnSpPr>
            <a:stCxn id="131" idx="0"/>
            <a:endCxn id="96" idx="2"/>
          </p:cNvCxnSpPr>
          <p:nvPr/>
        </p:nvCxnSpPr>
        <p:spPr>
          <a:xfrm flipV="1">
            <a:off x="4113330" y="4866741"/>
            <a:ext cx="2639" cy="2322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0" name="Flowchart: Process 139"/>
          <p:cNvSpPr/>
          <p:nvPr/>
        </p:nvSpPr>
        <p:spPr>
          <a:xfrm>
            <a:off x="685801" y="5058526"/>
            <a:ext cx="3803797" cy="592334"/>
          </a:xfrm>
          <a:prstGeom prst="flowChartProcess">
            <a:avLst/>
          </a:prstGeom>
          <a:noFill/>
          <a:ln w="28575" cmpd="sng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1" name="TextBox 140"/>
          <p:cNvSpPr txBox="1"/>
          <p:nvPr/>
        </p:nvSpPr>
        <p:spPr>
          <a:xfrm>
            <a:off x="2593212" y="4943109"/>
            <a:ext cx="4331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SSO</a:t>
            </a:r>
          </a:p>
        </p:txBody>
      </p:sp>
      <p:cxnSp>
        <p:nvCxnSpPr>
          <p:cNvPr id="142" name="Straight Arrow Connector 141"/>
          <p:cNvCxnSpPr>
            <a:endCxn id="123" idx="3"/>
          </p:cNvCxnSpPr>
          <p:nvPr/>
        </p:nvCxnSpPr>
        <p:spPr>
          <a:xfrm flipH="1">
            <a:off x="3336356" y="4130456"/>
            <a:ext cx="313352" cy="24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/>
          <p:cNvCxnSpPr>
            <a:stCxn id="92" idx="3"/>
            <a:endCxn id="163" idx="1"/>
          </p:cNvCxnSpPr>
          <p:nvPr/>
        </p:nvCxnSpPr>
        <p:spPr>
          <a:xfrm>
            <a:off x="3336356" y="3629117"/>
            <a:ext cx="155057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" name="Flowchart: Process 162"/>
          <p:cNvSpPr/>
          <p:nvPr/>
        </p:nvSpPr>
        <p:spPr>
          <a:xfrm>
            <a:off x="4886926" y="3328302"/>
            <a:ext cx="2609251" cy="60162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IntegrationI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</a:p>
          <a:p>
            <a:pPr algn="ctr"/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Engine</a:t>
            </a:r>
          </a:p>
          <a:p>
            <a:pPr algn="ctr"/>
            <a:endParaRPr lang="en-US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Normalization Engine</a:t>
            </a:r>
          </a:p>
        </p:txBody>
      </p:sp>
      <p:sp>
        <p:nvSpPr>
          <p:cNvPr id="166" name="Flowchart: Process 165"/>
          <p:cNvSpPr/>
          <p:nvPr/>
        </p:nvSpPr>
        <p:spPr>
          <a:xfrm>
            <a:off x="4818713" y="1754342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EHR</a:t>
            </a: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4719" y="2243080"/>
            <a:ext cx="638330" cy="205205"/>
          </a:xfrm>
          <a:prstGeom prst="rect">
            <a:avLst/>
          </a:prstGeom>
        </p:spPr>
      </p:pic>
      <p:sp>
        <p:nvSpPr>
          <p:cNvPr id="168" name="Flowchart: Process 167"/>
          <p:cNvSpPr/>
          <p:nvPr/>
        </p:nvSpPr>
        <p:spPr>
          <a:xfrm>
            <a:off x="6187594" y="1752768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EHR</a:t>
            </a:r>
          </a:p>
        </p:txBody>
      </p:sp>
      <p:pic>
        <p:nvPicPr>
          <p:cNvPr id="169" name="Picture 1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600" y="2241506"/>
            <a:ext cx="638330" cy="205205"/>
          </a:xfrm>
          <a:prstGeom prst="rect">
            <a:avLst/>
          </a:prstGeom>
        </p:spPr>
      </p:pic>
      <p:sp>
        <p:nvSpPr>
          <p:cNvPr id="170" name="Flowchart: Process 169"/>
          <p:cNvSpPr/>
          <p:nvPr/>
        </p:nvSpPr>
        <p:spPr>
          <a:xfrm>
            <a:off x="5501644" y="1751202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EHR</a:t>
            </a:r>
          </a:p>
        </p:txBody>
      </p:sp>
      <p:pic>
        <p:nvPicPr>
          <p:cNvPr id="171" name="Picture 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50" y="2239940"/>
            <a:ext cx="638330" cy="205205"/>
          </a:xfrm>
          <a:prstGeom prst="rect">
            <a:avLst/>
          </a:prstGeom>
        </p:spPr>
      </p:pic>
      <p:cxnSp>
        <p:nvCxnSpPr>
          <p:cNvPr id="172" name="Straight Arrow Connector 171"/>
          <p:cNvCxnSpPr/>
          <p:nvPr/>
        </p:nvCxnSpPr>
        <p:spPr>
          <a:xfrm>
            <a:off x="5105836" y="2235594"/>
            <a:ext cx="0" cy="1092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4692812" y="2802457"/>
            <a:ext cx="56783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HL-7</a:t>
            </a:r>
          </a:p>
        </p:txBody>
      </p:sp>
      <p:cxnSp>
        <p:nvCxnSpPr>
          <p:cNvPr id="175" name="Straight Arrow Connector 174"/>
          <p:cNvCxnSpPr/>
          <p:nvPr/>
        </p:nvCxnSpPr>
        <p:spPr>
          <a:xfrm>
            <a:off x="6505186" y="2241182"/>
            <a:ext cx="0" cy="1092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6148284" y="2806550"/>
            <a:ext cx="5975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IHE</a:t>
            </a:r>
          </a:p>
        </p:txBody>
      </p:sp>
      <p:cxnSp>
        <p:nvCxnSpPr>
          <p:cNvPr id="177" name="Straight Arrow Connector 176"/>
          <p:cNvCxnSpPr/>
          <p:nvPr/>
        </p:nvCxnSpPr>
        <p:spPr>
          <a:xfrm>
            <a:off x="5828837" y="2232454"/>
            <a:ext cx="0" cy="10927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8" name="TextBox 177"/>
          <p:cNvSpPr txBox="1"/>
          <p:nvPr/>
        </p:nvSpPr>
        <p:spPr>
          <a:xfrm>
            <a:off x="5263753" y="2809749"/>
            <a:ext cx="8568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C-CDA</a:t>
            </a:r>
          </a:p>
        </p:txBody>
      </p:sp>
      <p:sp>
        <p:nvSpPr>
          <p:cNvPr id="179" name="Flowchart: Magnetic Disk 178"/>
          <p:cNvSpPr/>
          <p:nvPr/>
        </p:nvSpPr>
        <p:spPr>
          <a:xfrm>
            <a:off x="5092811" y="4078307"/>
            <a:ext cx="2235427" cy="45948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CDR’’’</a:t>
            </a:r>
          </a:p>
        </p:txBody>
      </p:sp>
      <p:sp>
        <p:nvSpPr>
          <p:cNvPr id="180" name="Flowchart: Magnetic Disk 179"/>
          <p:cNvSpPr/>
          <p:nvPr/>
        </p:nvSpPr>
        <p:spPr>
          <a:xfrm>
            <a:off x="5050886" y="5094446"/>
            <a:ext cx="685800" cy="45948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</a:p>
        </p:txBody>
      </p:sp>
      <p:sp>
        <p:nvSpPr>
          <p:cNvPr id="181" name="Flowchart: Magnetic Disk 180"/>
          <p:cNvSpPr/>
          <p:nvPr/>
        </p:nvSpPr>
        <p:spPr>
          <a:xfrm>
            <a:off x="5765546" y="4634960"/>
            <a:ext cx="889955" cy="45948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Operations</a:t>
            </a:r>
          </a:p>
        </p:txBody>
      </p:sp>
      <p:sp>
        <p:nvSpPr>
          <p:cNvPr id="182" name="Flowchart: Magnetic Disk 181"/>
          <p:cNvSpPr/>
          <p:nvPr/>
        </p:nvSpPr>
        <p:spPr>
          <a:xfrm>
            <a:off x="6638143" y="5079531"/>
            <a:ext cx="685800" cy="459486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Staging</a:t>
            </a:r>
          </a:p>
        </p:txBody>
      </p:sp>
      <p:cxnSp>
        <p:nvCxnSpPr>
          <p:cNvPr id="183" name="Straight Arrow Connector 182"/>
          <p:cNvCxnSpPr/>
          <p:nvPr/>
        </p:nvCxnSpPr>
        <p:spPr>
          <a:xfrm flipV="1">
            <a:off x="6209590" y="3919416"/>
            <a:ext cx="0" cy="317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/>
          <p:cNvCxnSpPr/>
          <p:nvPr/>
        </p:nvCxnSpPr>
        <p:spPr>
          <a:xfrm flipV="1">
            <a:off x="6206651" y="4491830"/>
            <a:ext cx="0" cy="317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5" name="TextBox 184"/>
          <p:cNvSpPr txBox="1"/>
          <p:nvPr/>
        </p:nvSpPr>
        <p:spPr>
          <a:xfrm>
            <a:off x="1581604" y="1240441"/>
            <a:ext cx="1125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MEDICITY</a:t>
            </a:r>
          </a:p>
        </p:txBody>
      </p:sp>
      <p:sp>
        <p:nvSpPr>
          <p:cNvPr id="186" name="Flowchart: Process 185"/>
          <p:cNvSpPr/>
          <p:nvPr/>
        </p:nvSpPr>
        <p:spPr>
          <a:xfrm>
            <a:off x="8272863" y="2742096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Crimson Care Analytics</a:t>
            </a:r>
          </a:p>
        </p:txBody>
      </p:sp>
      <p:sp>
        <p:nvSpPr>
          <p:cNvPr id="187" name="Flowchart: Process 186"/>
          <p:cNvSpPr/>
          <p:nvPr/>
        </p:nvSpPr>
        <p:spPr>
          <a:xfrm>
            <a:off x="8280076" y="3392525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HCPF</a:t>
            </a:r>
          </a:p>
        </p:txBody>
      </p:sp>
      <p:sp>
        <p:nvSpPr>
          <p:cNvPr id="188" name="Flowchart: Process 187"/>
          <p:cNvSpPr/>
          <p:nvPr/>
        </p:nvSpPr>
        <p:spPr>
          <a:xfrm>
            <a:off x="8287596" y="3959136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CCMCN</a:t>
            </a:r>
            <a:endParaRPr lang="en-US" sz="8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1" name="Straight Connector 190"/>
          <p:cNvCxnSpPr/>
          <p:nvPr/>
        </p:nvCxnSpPr>
        <p:spPr>
          <a:xfrm>
            <a:off x="5096006" y="3530193"/>
            <a:ext cx="2273057" cy="0"/>
          </a:xfrm>
          <a:prstGeom prst="line">
            <a:avLst/>
          </a:prstGeom>
          <a:ln w="317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5096565" y="3734348"/>
            <a:ext cx="2273057" cy="0"/>
          </a:xfrm>
          <a:prstGeom prst="line">
            <a:avLst/>
          </a:prstGeom>
          <a:ln w="31750" cmpd="sng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Flowchart: Process 192"/>
          <p:cNvSpPr/>
          <p:nvPr/>
        </p:nvSpPr>
        <p:spPr>
          <a:xfrm>
            <a:off x="4758338" y="2568930"/>
            <a:ext cx="2866676" cy="3091732"/>
          </a:xfrm>
          <a:prstGeom prst="flowChartProcess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4" name="TextBox 193"/>
          <p:cNvSpPr txBox="1"/>
          <p:nvPr/>
        </p:nvSpPr>
        <p:spPr>
          <a:xfrm>
            <a:off x="5908536" y="2437508"/>
            <a:ext cx="7208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 Services</a:t>
            </a:r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Flowchart: Process 194"/>
          <p:cNvSpPr/>
          <p:nvPr/>
        </p:nvSpPr>
        <p:spPr>
          <a:xfrm>
            <a:off x="4886926" y="4036661"/>
            <a:ext cx="2609251" cy="1553271"/>
          </a:xfrm>
          <a:prstGeom prst="flowChartProcess">
            <a:avLst/>
          </a:prstGeom>
          <a:noFill/>
          <a:ln w="28575" cmpd="sng"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6" name="TextBox 195"/>
          <p:cNvSpPr txBox="1"/>
          <p:nvPr/>
        </p:nvSpPr>
        <p:spPr>
          <a:xfrm>
            <a:off x="5478839" y="5463434"/>
            <a:ext cx="16273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CORHIO Data Warehouse</a:t>
            </a:r>
          </a:p>
        </p:txBody>
      </p:sp>
      <p:sp>
        <p:nvSpPr>
          <p:cNvPr id="197" name="Flowchart: Process 196"/>
          <p:cNvSpPr/>
          <p:nvPr/>
        </p:nvSpPr>
        <p:spPr>
          <a:xfrm>
            <a:off x="6875608" y="1751671"/>
            <a:ext cx="644336" cy="472769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 EHR</a:t>
            </a:r>
          </a:p>
        </p:txBody>
      </p:sp>
      <p:pic>
        <p:nvPicPr>
          <p:cNvPr id="198" name="Picture 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614" y="2240409"/>
            <a:ext cx="638330" cy="205205"/>
          </a:xfrm>
          <a:prstGeom prst="rect">
            <a:avLst/>
          </a:prstGeom>
        </p:spPr>
      </p:pic>
      <p:cxnSp>
        <p:nvCxnSpPr>
          <p:cNvPr id="199" name="Straight Arrow Connector 198"/>
          <p:cNvCxnSpPr/>
          <p:nvPr/>
        </p:nvCxnSpPr>
        <p:spPr>
          <a:xfrm>
            <a:off x="7193200" y="2240084"/>
            <a:ext cx="0" cy="10927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TextBox 199"/>
          <p:cNvSpPr txBox="1"/>
          <p:nvPr/>
        </p:nvSpPr>
        <p:spPr>
          <a:xfrm>
            <a:off x="6685997" y="2803446"/>
            <a:ext cx="74781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ODBC</a:t>
            </a:r>
          </a:p>
        </p:txBody>
      </p:sp>
      <p:cxnSp>
        <p:nvCxnSpPr>
          <p:cNvPr id="203" name="Straight Arrow Connector 202"/>
          <p:cNvCxnSpPr>
            <a:endCxn id="186" idx="1"/>
          </p:cNvCxnSpPr>
          <p:nvPr/>
        </p:nvCxnSpPr>
        <p:spPr>
          <a:xfrm flipV="1">
            <a:off x="7512311" y="2978480"/>
            <a:ext cx="760552" cy="4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>
            <a:stCxn id="163" idx="3"/>
            <a:endCxn id="187" idx="1"/>
          </p:cNvCxnSpPr>
          <p:nvPr/>
        </p:nvCxnSpPr>
        <p:spPr>
          <a:xfrm flipV="1">
            <a:off x="7496176" y="3628910"/>
            <a:ext cx="783899" cy="2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>
            <a:endCxn id="188" idx="1"/>
          </p:cNvCxnSpPr>
          <p:nvPr/>
        </p:nvCxnSpPr>
        <p:spPr>
          <a:xfrm>
            <a:off x="7503389" y="3837140"/>
            <a:ext cx="784206" cy="358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572827" y="1265320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CORHIO 2.0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 Patient Event Notifications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service allows a participant to be notified when one or more of their </a:t>
            </a:r>
            <a:r>
              <a:rPr lang="en-US" u="sng" dirty="0"/>
              <a:t>patients/members</a:t>
            </a:r>
            <a:r>
              <a:rPr lang="en-US" dirty="0"/>
              <a:t> is admitted or discharged from a CORHIO-participating hospital or emergency room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Delivery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Batch Delivery: pdf or csv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Real Time HL7 (</a:t>
            </a:r>
            <a:r>
              <a:rPr lang="en-US" dirty="0" err="1" smtClean="0"/>
              <a:t>eg</a:t>
            </a:r>
            <a:r>
              <a:rPr lang="en-US" dirty="0" smtClean="0"/>
              <a:t> into care coordination tool)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 Participants: DoD, CHP, UPI, HCPF, KP, </a:t>
            </a:r>
            <a:r>
              <a:rPr lang="en-US" smtClean="0"/>
              <a:t>Colorado Access, CCMCN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Intended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ACO / Risk Barring Arrangements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Hospital Care Coordinators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PCMH (future)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E1BD-E6D2-4076-8179-E19F7F0BAAB0}" type="datetime1">
              <a:rPr lang="en-US" smtClean="0">
                <a:solidFill>
                  <a:prstClr val="black"/>
                </a:solidFill>
              </a:rPr>
              <a:t>12/15/2015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ja-JP" smtClean="0">
                <a:solidFill>
                  <a:prstClr val="black"/>
                </a:solidFill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smtClean="0">
                <a:solidFill>
                  <a:prstClr val="black"/>
                </a:solidFill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3E4D-62E0-4017-9934-447AAA6326B1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3145838"/>
              </p:ext>
            </p:extLst>
          </p:nvPr>
        </p:nvGraphicFramePr>
        <p:xfrm>
          <a:off x="5638800" y="1600200"/>
          <a:ext cx="3263900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/>
          <p:cNvSpPr/>
          <p:nvPr/>
        </p:nvSpPr>
        <p:spPr>
          <a:xfrm>
            <a:off x="6380161" y="2413000"/>
            <a:ext cx="1981200" cy="1130300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Solutions: Clinical Event Notifications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This service allows a participant </a:t>
            </a:r>
            <a:r>
              <a:rPr lang="en-US" dirty="0" smtClean="0"/>
              <a:t>receive notification of occurrence with values for targeted clinical conditions and procedures on one </a:t>
            </a:r>
            <a:r>
              <a:rPr lang="en-US" dirty="0"/>
              <a:t>or more of their </a:t>
            </a:r>
            <a:r>
              <a:rPr lang="en-US" u="sng" dirty="0" smtClean="0"/>
              <a:t>patients/members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Status: In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Scoping Dependencies and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Current Participants: Pilot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CHP Pilot (A1C and Post Partum)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Intended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ACO / Risk Barring Arrangements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Hospital Care Coordinators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PCMH (future)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E1BD-E6D2-4076-8179-E19F7F0BAAB0}" type="datetime1">
              <a:rPr lang="en-US" smtClean="0">
                <a:solidFill>
                  <a:prstClr val="black"/>
                </a:solidFill>
              </a:rPr>
              <a:t>12/15/2015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ja-JP" smtClean="0">
                <a:solidFill>
                  <a:prstClr val="black"/>
                </a:solidFill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smtClean="0">
                <a:solidFill>
                  <a:prstClr val="black"/>
                </a:solidFill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3E4D-62E0-4017-9934-447AAA6326B1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</p:nvPr>
        </p:nvGraphicFramePr>
        <p:xfrm>
          <a:off x="5638800" y="1600200"/>
          <a:ext cx="3263900" cy="474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6426200" y="3429000"/>
            <a:ext cx="1981200" cy="1130300"/>
          </a:xfrm>
          <a:prstGeom prst="ellipse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4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Ambulatory Data Acquisition (C-CDA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BE1BD-E6D2-4076-8179-E19F7F0BAAB0}" type="datetime1">
              <a:rPr lang="en-US" smtClean="0">
                <a:solidFill>
                  <a:prstClr val="black"/>
                </a:solidFill>
              </a:rPr>
              <a:t>12/15/2015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altLang="ja-JP" smtClean="0">
                <a:solidFill>
                  <a:prstClr val="black"/>
                </a:solidFill>
                <a:ea typeface="MS Mincho" pitchFamily="49" charset="-128"/>
                <a:cs typeface="Times New Roman" pitchFamily="18" charset="0"/>
              </a:rPr>
              <a:t>© 2010 Colorado Regional Health Information Organization (CORHIO) - All Rights Reserved</a:t>
            </a:r>
          </a:p>
          <a:p>
            <a:r>
              <a:rPr lang="en-CA" altLang="ja-JP" smtClean="0">
                <a:solidFill>
                  <a:prstClr val="black"/>
                </a:solidFill>
                <a:ea typeface="MS Mincho" pitchFamily="49" charset="-128"/>
                <a:cs typeface="Times New Roman" pitchFamily="18" charset="0"/>
              </a:rPr>
              <a:t>CORHIO Proprietary - Not For Redistribution</a:t>
            </a:r>
            <a:endParaRPr lang="en-CA" altLang="ja-JP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3E4D-62E0-4017-9934-447AAA6326B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648200" cy="4746623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is it?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Installing tools and in building infrastructure to accept and parse data from ambulatory practices to be integrated into the patients health record.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Learnings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And you thought the </a:t>
            </a:r>
            <a:r>
              <a:rPr lang="en-US" dirty="0" err="1" smtClean="0"/>
              <a:t>hosptital</a:t>
            </a:r>
            <a:r>
              <a:rPr lang="en-US" dirty="0" smtClean="0"/>
              <a:t> EHR’s presented barriers!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Making progress with dedicated resources focused on breaking down barriers.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Legislative action…Data Blocking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Next Steps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Continue to move forward with state Medicaid practices</a:t>
            </a:r>
          </a:p>
        </p:txBody>
      </p:sp>
      <p:pic>
        <p:nvPicPr>
          <p:cNvPr id="1026" name="Picture 2" descr="http://image.slidesharecdn.com/01-b-141126051326-conversion-gate01/95/route-from-ccda-to-fhir-by-grahame-grieve-20-638.jpg?cb=14170697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267" y="2050456"/>
            <a:ext cx="3654425" cy="274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37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>
            <a:graphicFrameLocks/>
          </p:cNvGraphicFramePr>
          <p:nvPr>
            <p:extLst/>
          </p:nvPr>
        </p:nvGraphicFramePr>
        <p:xfrm>
          <a:off x="5037826" y="1424198"/>
          <a:ext cx="3784349" cy="4713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46682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CORHIO HIE Network Growth</a:t>
            </a:r>
            <a:endParaRPr lang="en-US" sz="3100" dirty="0"/>
          </a:p>
        </p:txBody>
      </p:sp>
      <p:graphicFrame>
        <p:nvGraphicFramePr>
          <p:cNvPr id="32" name="Chart 31"/>
          <p:cNvGraphicFramePr/>
          <p:nvPr>
            <p:extLst/>
          </p:nvPr>
        </p:nvGraphicFramePr>
        <p:xfrm>
          <a:off x="663543" y="1407381"/>
          <a:ext cx="3692797" cy="474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133381" y="0"/>
            <a:ext cx="29502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Statistics through July 20, 2015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08906" y="6135511"/>
            <a:ext cx="3172078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than 500 additional providers</a:t>
            </a:r>
            <a:b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queue to be connected 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Hospitals -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12870"/>
            <a:ext cx="8229600" cy="5026089"/>
          </a:xfrm>
        </p:spPr>
        <p:txBody>
          <a:bodyPr numCol="2">
            <a:noAutofit/>
          </a:bodyPr>
          <a:lstStyle/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300" b="1" dirty="0" smtClean="0"/>
              <a:t/>
            </a:r>
            <a:br>
              <a:rPr lang="en-US" sz="1300" b="1" dirty="0" smtClean="0"/>
            </a:br>
            <a:r>
              <a:rPr lang="en-US" sz="1400" b="1" dirty="0" smtClean="0"/>
              <a:t>Banner </a:t>
            </a:r>
            <a:r>
              <a:rPr lang="en-US" sz="1400" b="1" dirty="0"/>
              <a:t>Health </a:t>
            </a:r>
            <a:r>
              <a:rPr lang="en-US" sz="1400" b="1" dirty="0" smtClean="0"/>
              <a:t>System (8/2012)</a:t>
            </a:r>
            <a:endParaRPr lang="en-US" sz="1400" b="1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Banner Fort Collins Medical Center (4/2015)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East Morgan County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McKee </a:t>
            </a:r>
            <a:r>
              <a:rPr lang="en-US" sz="1400" dirty="0"/>
              <a:t>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Northern Colorado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Sterling Regional </a:t>
            </a:r>
            <a:r>
              <a:rPr lang="en-US" sz="1400" dirty="0" err="1" smtClean="0"/>
              <a:t>MedCenter</a:t>
            </a:r>
            <a:endParaRPr lang="en-US" sz="14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400" b="1" dirty="0" err="1" smtClean="0"/>
              <a:t>HealthONE</a:t>
            </a:r>
            <a:r>
              <a:rPr lang="en-US" sz="1400" b="1" dirty="0" smtClean="0"/>
              <a:t> </a:t>
            </a:r>
            <a:r>
              <a:rPr lang="en-US" sz="1400" b="1" dirty="0"/>
              <a:t>Health </a:t>
            </a:r>
            <a:r>
              <a:rPr lang="en-US" sz="1400" b="1" dirty="0" smtClean="0"/>
              <a:t>System (12/2014</a:t>
            </a:r>
            <a:r>
              <a:rPr lang="en-US" sz="1400" b="1" dirty="0"/>
              <a:t>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North Suburban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Presbyterian/St. Luke’s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Rocky Mountain Hospital for Children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Rose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Sky Ridge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Spalding Rehabilitation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Swedish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The Medical Center of Aurora</a:t>
            </a:r>
            <a:endParaRPr lang="en-US" sz="14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2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2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300" dirty="0" smtClean="0"/>
              <a:t/>
            </a:r>
            <a:br>
              <a:rPr lang="en-US" sz="1300" dirty="0" smtClean="0"/>
            </a:br>
            <a:endParaRPr lang="en-US" sz="1300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3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400" b="1" dirty="0" err="1" smtClean="0"/>
              <a:t>Centura</a:t>
            </a:r>
            <a:r>
              <a:rPr lang="en-US" sz="1400" b="1" dirty="0" smtClean="0"/>
              <a:t> </a:t>
            </a:r>
            <a:r>
              <a:rPr lang="en-US" sz="1400" b="1" dirty="0"/>
              <a:t>Health System (10/2011)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err="1"/>
              <a:t>Avista</a:t>
            </a:r>
            <a:r>
              <a:rPr lang="en-US" sz="1400" dirty="0"/>
              <a:t> Adventist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Castle Rock Adventist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Littleton Adventist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Mercy Regional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err="1"/>
              <a:t>OrthoColorado</a:t>
            </a:r>
            <a:r>
              <a:rPr lang="en-US" sz="1400" dirty="0"/>
              <a:t>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Parker Adventist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Penrose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Porter Adventist Hospital	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St. Anthony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St. Anthony North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St. Anthony Summit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St. Catherine’s Hospital, Kansas (09/2014)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St. Francis Medical Center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St. Mary-Corwin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St. Thomas More Hospital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5400" y="62936"/>
            <a:ext cx="1385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Last updated 9/28/2015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19256"/>
            <a:ext cx="2958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Connection dates in </a:t>
            </a:r>
            <a:r>
              <a:rPr lang="en-US" sz="1000" b="1" i="1" dirty="0" smtClean="0"/>
              <a:t>parentheses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28439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Hospitals - Connected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17638"/>
            <a:ext cx="8229600" cy="4823164"/>
          </a:xfrm>
        </p:spPr>
        <p:txBody>
          <a:bodyPr numCol="2">
            <a:noAutofit/>
          </a:bodyPr>
          <a:lstStyle/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300" b="1" dirty="0" smtClean="0"/>
              <a:t/>
            </a:r>
            <a:br>
              <a:rPr lang="en-US" sz="1300" b="1" dirty="0" smtClean="0"/>
            </a:br>
            <a:endParaRPr lang="en-US" sz="13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400" b="1" dirty="0" err="1" smtClean="0"/>
              <a:t>SCL</a:t>
            </a:r>
            <a:r>
              <a:rPr lang="en-US" sz="1400" b="1" dirty="0" smtClean="0"/>
              <a:t> Health System (Exempla) (5/2014)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Good </a:t>
            </a:r>
            <a:r>
              <a:rPr lang="en-US" sz="1400" dirty="0"/>
              <a:t>Samaritan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Lutheran Medical 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Saint Joseph Hospital</a:t>
            </a: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400" b="1" dirty="0" smtClean="0"/>
              <a:t>University of Colorado Health System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Medical </a:t>
            </a:r>
            <a:r>
              <a:rPr lang="en-US" sz="1400" dirty="0"/>
              <a:t>Center of the </a:t>
            </a:r>
            <a:r>
              <a:rPr lang="en-US" sz="1400" dirty="0" smtClean="0"/>
              <a:t>Rockies (12/2011)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Memorial Hospital </a:t>
            </a:r>
            <a:r>
              <a:rPr lang="en-US" sz="1400" dirty="0" smtClean="0"/>
              <a:t>Central (7/2012)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Memorial Hospital North </a:t>
            </a:r>
            <a:r>
              <a:rPr lang="en-US" sz="1400" dirty="0" smtClean="0"/>
              <a:t>(7/2012)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Poudre Valley Hospital </a:t>
            </a:r>
            <a:r>
              <a:rPr lang="en-US" sz="1400" dirty="0" smtClean="0"/>
              <a:t>(12/2011)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University of Colorado </a:t>
            </a:r>
            <a:r>
              <a:rPr lang="en-US" sz="1400" dirty="0" smtClean="0"/>
              <a:t>Hospital (6/2013)</a:t>
            </a:r>
            <a:endParaRPr lang="en-US" sz="1400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 smtClean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400" b="1" dirty="0" smtClean="0"/>
              <a:t>Independent Hospitals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Boulder </a:t>
            </a:r>
            <a:r>
              <a:rPr lang="en-US" sz="1400" dirty="0"/>
              <a:t>Community </a:t>
            </a:r>
            <a:r>
              <a:rPr lang="en-US" sz="1400" dirty="0" smtClean="0"/>
              <a:t>Hospital (2/2011)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Boulder </a:t>
            </a:r>
            <a:r>
              <a:rPr lang="en-US" sz="1400" dirty="0"/>
              <a:t>Community </a:t>
            </a:r>
            <a:r>
              <a:rPr lang="en-US" sz="1400" dirty="0" smtClean="0"/>
              <a:t>Foothills Hospital  (2/2011)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Children's </a:t>
            </a:r>
            <a:r>
              <a:rPr lang="en-US" sz="1400" dirty="0"/>
              <a:t>Hospital </a:t>
            </a:r>
            <a:r>
              <a:rPr lang="en-US" sz="1400" dirty="0" smtClean="0"/>
              <a:t>Colorado (12/2012)</a:t>
            </a:r>
            <a:br>
              <a:rPr lang="en-US" sz="1400" dirty="0" smtClean="0"/>
            </a:br>
            <a:r>
              <a:rPr lang="en-US" sz="1400" dirty="0" smtClean="0"/>
              <a:t>(new </a:t>
            </a:r>
            <a:r>
              <a:rPr lang="en-US" sz="1400" dirty="0"/>
              <a:t>South </a:t>
            </a:r>
            <a:r>
              <a:rPr lang="en-US" sz="1400" dirty="0" smtClean="0"/>
              <a:t>Campus added 1/2014)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Conejos County Hospital (9/2014)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Craig Hospital (receiving data only)  (7/2013)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Estes Park Medical </a:t>
            </a:r>
            <a:r>
              <a:rPr lang="en-US" sz="1400" dirty="0" smtClean="0"/>
              <a:t>Center (8/2014)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Evans Army Community Hospital (12/2013)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Longmont </a:t>
            </a:r>
            <a:r>
              <a:rPr lang="en-US" sz="1400" dirty="0"/>
              <a:t>United </a:t>
            </a:r>
            <a:r>
              <a:rPr lang="en-US" sz="1400" dirty="0" smtClean="0"/>
              <a:t>Hospital </a:t>
            </a:r>
            <a:r>
              <a:rPr lang="en-US" sz="1400" dirty="0"/>
              <a:t>(</a:t>
            </a:r>
            <a:r>
              <a:rPr lang="en-US" sz="1400" dirty="0" smtClean="0"/>
              <a:t>12/2011)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Mt. San Rafael Hospital </a:t>
            </a:r>
            <a:r>
              <a:rPr lang="en-US" sz="1400" dirty="0" smtClean="0"/>
              <a:t>(8/2015)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Parkview </a:t>
            </a:r>
            <a:r>
              <a:rPr lang="en-US" sz="1400" dirty="0"/>
              <a:t>Medical </a:t>
            </a:r>
            <a:r>
              <a:rPr lang="en-US" sz="1400" dirty="0" smtClean="0"/>
              <a:t>Center (4/2012)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Prowers Medical Center </a:t>
            </a:r>
            <a:r>
              <a:rPr lang="en-US" sz="1400" dirty="0" smtClean="0"/>
              <a:t>(12/2014)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San </a:t>
            </a:r>
            <a:r>
              <a:rPr lang="en-US" sz="1400" dirty="0"/>
              <a:t>Luis Valley Regional Medical </a:t>
            </a:r>
            <a:r>
              <a:rPr lang="en-US" sz="1400" dirty="0" err="1" smtClean="0"/>
              <a:t>Ctr</a:t>
            </a:r>
            <a:r>
              <a:rPr lang="en-US" sz="1400" dirty="0" smtClean="0"/>
              <a:t> (8/2011)</a:t>
            </a:r>
            <a:br>
              <a:rPr lang="en-US" sz="1400" dirty="0" smtClean="0"/>
            </a:br>
            <a:endParaRPr lang="en-US" sz="1400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300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5400" y="62936"/>
            <a:ext cx="1385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Last updated 9/28/2015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19256"/>
            <a:ext cx="2958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Connection dates in </a:t>
            </a:r>
            <a:r>
              <a:rPr lang="en-US" sz="1000" b="1" i="1" dirty="0" smtClean="0"/>
              <a:t>parentheses</a:t>
            </a:r>
            <a:endParaRPr lang="en-US" sz="1000" b="1" i="1" dirty="0"/>
          </a:p>
        </p:txBody>
      </p:sp>
    </p:spTree>
    <p:extLst>
      <p:ext uri="{BB962C8B-B14F-4D97-AF65-F5344CB8AC3E}">
        <p14:creationId xmlns:p14="http://schemas.microsoft.com/office/powerpoint/2010/main" val="40971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Hospitals - Under Agreement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17638"/>
            <a:ext cx="8229600" cy="4445000"/>
          </a:xfrm>
        </p:spPr>
        <p:txBody>
          <a:bodyPr numCol="1">
            <a:noAutofit/>
          </a:bodyPr>
          <a:lstStyle/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500" b="1" dirty="0"/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r>
              <a:rPr lang="en-US" sz="1400" b="1" dirty="0" smtClean="0"/>
              <a:t>Independent </a:t>
            </a:r>
            <a:r>
              <a:rPr lang="en-US" sz="1400" b="1" dirty="0"/>
              <a:t>Hospitals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Animas Surgical Hospital </a:t>
            </a:r>
            <a:endParaRPr lang="en-US" sz="1400" b="1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Arkansas Valley Regional Medical Center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Colorado Plains Medical Center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Denver </a:t>
            </a:r>
            <a:r>
              <a:rPr lang="en-US" sz="1400" dirty="0"/>
              <a:t>Health &amp; Hospital </a:t>
            </a:r>
            <a:r>
              <a:rPr lang="en-US" sz="1400" dirty="0" smtClean="0"/>
              <a:t>Authority 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Kit Carson County Memorial Hospital 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Melissa Memorial Hospital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err="1" smtClean="0"/>
              <a:t>Pagosa</a:t>
            </a:r>
            <a:r>
              <a:rPr lang="en-US" sz="1400" dirty="0" smtClean="0"/>
              <a:t> </a:t>
            </a:r>
            <a:r>
              <a:rPr lang="en-US" sz="1400" dirty="0"/>
              <a:t>Springs Medical </a:t>
            </a:r>
            <a:r>
              <a:rPr lang="en-US" sz="1400" dirty="0" smtClean="0"/>
              <a:t>Center</a:t>
            </a:r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Rio </a:t>
            </a:r>
            <a:r>
              <a:rPr lang="en-US" sz="1400" dirty="0"/>
              <a:t>Grande Regional Hospital </a:t>
            </a:r>
            <a:endParaRPr lang="en-US" sz="1400" dirty="0" smtClean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Spanish Peaks Regional Health Center</a:t>
            </a:r>
            <a:endParaRPr lang="en-US" sz="1400" dirty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/>
              <a:t>Southwest Memorial Hospital </a:t>
            </a:r>
            <a:endParaRPr lang="en-US" sz="1400" dirty="0" smtClean="0"/>
          </a:p>
          <a:p>
            <a:pPr>
              <a:lnSpc>
                <a:spcPct val="110000"/>
              </a:lnSpc>
              <a:spcBef>
                <a:spcPts val="100"/>
              </a:spcBef>
            </a:pPr>
            <a:r>
              <a:rPr lang="en-US" sz="1400" dirty="0" smtClean="0"/>
              <a:t>Vail Valley Medical Center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600" b="1" dirty="0">
              <a:solidFill>
                <a:schemeClr val="tx2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100"/>
              </a:spcBef>
              <a:buNone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45400" y="62936"/>
            <a:ext cx="1385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Last updated 9/28/2015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30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Labs Participating in HIE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96068"/>
            <a:ext cx="8382000" cy="4529138"/>
          </a:xfrm>
        </p:spPr>
        <p:txBody>
          <a:bodyPr numCol="2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200" b="1" dirty="0" smtClean="0"/>
              <a:t>Under Agreement: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Cedar Diagnostics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Gastroenterology of the Rockies (in-house </a:t>
            </a:r>
            <a:r>
              <a:rPr lang="en-US" sz="1800" dirty="0"/>
              <a:t>p</a:t>
            </a:r>
            <a:r>
              <a:rPr lang="en-US" sz="1800" dirty="0" smtClean="0"/>
              <a:t>athology lab)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 smtClean="0"/>
              <a:t>MetroPath</a:t>
            </a:r>
            <a:endParaRPr lang="en-US" sz="1800" dirty="0"/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UniPath</a:t>
            </a:r>
            <a:r>
              <a:rPr lang="en-US" sz="1800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200" dirty="0"/>
          </a:p>
          <a:p>
            <a:pPr marL="0" indent="0">
              <a:lnSpc>
                <a:spcPct val="150000"/>
              </a:lnSpc>
              <a:buNone/>
            </a:pPr>
            <a:endParaRPr lang="en-US" sz="2200" b="1" dirty="0" smtClean="0"/>
          </a:p>
          <a:p>
            <a:pPr marL="0" indent="0">
              <a:lnSpc>
                <a:spcPct val="150000"/>
              </a:lnSpc>
              <a:buNone/>
            </a:pPr>
            <a:endParaRPr lang="en-US" sz="22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200" b="1" dirty="0" smtClean="0"/>
              <a:t>Connected to </a:t>
            </a:r>
            <a:r>
              <a:rPr lang="en-US" sz="2200" b="1" dirty="0" err="1" smtClean="0"/>
              <a:t>HIE</a:t>
            </a:r>
            <a:r>
              <a:rPr lang="en-US" sz="2200" b="1" dirty="0" smtClean="0"/>
              <a:t>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Colorado </a:t>
            </a:r>
            <a:r>
              <a:rPr lang="en-US" sz="1800" dirty="0"/>
              <a:t>Lab Services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/>
              <a:t>LabCorp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Quest Diagnostics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(</a:t>
            </a:r>
            <a:r>
              <a:rPr lang="en-US" sz="1800" dirty="0"/>
              <a:t>9Health Fair)</a:t>
            </a:r>
          </a:p>
          <a:p>
            <a:pPr marL="74295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err="1"/>
              <a:t>Schryver</a:t>
            </a:r>
            <a:r>
              <a:rPr lang="en-US" sz="1800" dirty="0"/>
              <a:t> Medical </a:t>
            </a:r>
          </a:p>
          <a:p>
            <a:pPr>
              <a:lnSpc>
                <a:spcPct val="150000"/>
              </a:lnSpc>
            </a:pPr>
            <a:endParaRPr lang="en-US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645400" y="62936"/>
            <a:ext cx="1385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Last updated 9/28/2015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8327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6429375" cy="1143000"/>
          </a:xfrm>
        </p:spPr>
        <p:txBody>
          <a:bodyPr/>
          <a:lstStyle/>
          <a:p>
            <a:r>
              <a:rPr lang="en-US" dirty="0" smtClean="0"/>
              <a:t>CORHIO Dashboard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593076748"/>
              </p:ext>
            </p:extLst>
          </p:nvPr>
        </p:nvGraphicFramePr>
        <p:xfrm>
          <a:off x="533400" y="1128905"/>
          <a:ext cx="8497312" cy="5645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836"/>
                <a:gridCol w="2835291"/>
                <a:gridCol w="2393824"/>
                <a:gridCol w="2044271"/>
                <a:gridCol w="150090"/>
              </a:tblGrid>
              <a:tr h="2969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9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Live/Completed</a:t>
                      </a:r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Development</a:t>
                      </a:r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Queue</a:t>
                      </a:r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490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State/</a:t>
                      </a:r>
                      <a:r>
                        <a:rPr lang="en-US" sz="1000" b="1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HIE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 smtClean="0">
                          <a:effectLst/>
                        </a:rPr>
                        <a:t>HCPF</a:t>
                      </a:r>
                      <a:r>
                        <a:rPr lang="en-US" sz="1050" dirty="0" smtClean="0">
                          <a:effectLst/>
                        </a:rPr>
                        <a:t>: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Outreach </a:t>
                      </a:r>
                      <a:r>
                        <a:rPr lang="en-US" sz="1050" dirty="0">
                          <a:effectLst/>
                        </a:rPr>
                        <a:t>for Medicaid EHR Incentive </a:t>
                      </a:r>
                      <a:r>
                        <a:rPr lang="en-US" sz="1050" dirty="0" smtClean="0">
                          <a:effectLst/>
                        </a:rPr>
                        <a:t>Program </a:t>
                      </a:r>
                      <a:r>
                        <a:rPr lang="en-US" sz="1050" dirty="0">
                          <a:effectLst/>
                        </a:rPr>
                        <a:t>- ongoing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dirty="0" smtClean="0">
                          <a:effectLst/>
                        </a:rPr>
                        <a:t>HIE</a:t>
                      </a:r>
                      <a:r>
                        <a:rPr lang="en-US" sz="1050" dirty="0" smtClean="0">
                          <a:effectLst/>
                        </a:rPr>
                        <a:t>: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CORHIO</a:t>
                      </a:r>
                      <a:r>
                        <a:rPr lang="en-US" sz="1050" dirty="0" smtClean="0">
                          <a:effectLst/>
                        </a:rPr>
                        <a:t> data to </a:t>
                      </a:r>
                      <a:r>
                        <a:rPr lang="en-US" sz="1050" dirty="0" err="1" smtClean="0">
                          <a:effectLst/>
                        </a:rPr>
                        <a:t>QHN</a:t>
                      </a:r>
                      <a:r>
                        <a:rPr lang="en-US" sz="1050" dirty="0" smtClean="0">
                          <a:effectLst/>
                        </a:rPr>
                        <a:t>; </a:t>
                      </a:r>
                      <a:r>
                        <a:rPr lang="en-US" sz="1050" dirty="0" err="1" smtClean="0">
                          <a:effectLst/>
                        </a:rPr>
                        <a:t>HISP</a:t>
                      </a:r>
                      <a:r>
                        <a:rPr lang="en-US" sz="1050" dirty="0" smtClean="0">
                          <a:effectLst/>
                        </a:rPr>
                        <a:t> to </a:t>
                      </a:r>
                      <a:r>
                        <a:rPr lang="en-US" sz="1050" dirty="0" err="1" smtClean="0">
                          <a:effectLst/>
                        </a:rPr>
                        <a:t>HISP</a:t>
                      </a:r>
                      <a:r>
                        <a:rPr lang="en-US" sz="1050" dirty="0" smtClean="0">
                          <a:effectLst/>
                        </a:rPr>
                        <a:t> connections with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Surescripts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Kansas </a:t>
                      </a: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05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KHIN</a:t>
                      </a:r>
                      <a:r>
                        <a:rPr lang="en-US" sz="105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105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Cerner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u="sng" smtClean="0">
                          <a:effectLst/>
                        </a:rPr>
                        <a:t>CDPHE</a:t>
                      </a:r>
                      <a:r>
                        <a:rPr lang="en-US" sz="1050" dirty="0" smtClean="0">
                          <a:effectLst/>
                        </a:rPr>
                        <a:t>: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Immunizations (</a:t>
                      </a:r>
                      <a:r>
                        <a:rPr lang="en-US" sz="1050" dirty="0" err="1" smtClean="0">
                          <a:effectLst/>
                        </a:rPr>
                        <a:t>CIIS</a:t>
                      </a:r>
                      <a:r>
                        <a:rPr lang="en-US" sz="1050" dirty="0" smtClean="0">
                          <a:effectLst/>
                        </a:rPr>
                        <a:t>),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Newborn </a:t>
                      </a:r>
                      <a:r>
                        <a:rPr lang="en-US" sz="1050" dirty="0">
                          <a:effectLst/>
                        </a:rPr>
                        <a:t>Screening (results </a:t>
                      </a:r>
                      <a:r>
                        <a:rPr lang="en-US" sz="1050" dirty="0" smtClean="0">
                          <a:effectLst/>
                        </a:rPr>
                        <a:t>delivery),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Electronic Lab Reporting, </a:t>
                      </a:r>
                      <a:r>
                        <a:rPr lang="en-US" sz="1050" baseline="0" dirty="0" smtClean="0">
                          <a:effectLst/>
                        </a:rPr>
                        <a:t>Syndromic Surveillance (CDC) </a:t>
                      </a:r>
                      <a:endParaRPr lang="en-US" sz="1050" dirty="0" smtClean="0">
                        <a:effectLst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 smtClean="0">
                          <a:effectLst/>
                        </a:rPr>
                        <a:t>HCPF</a:t>
                      </a:r>
                      <a:r>
                        <a:rPr lang="en-US" sz="1050" dirty="0" smtClean="0">
                          <a:effectLst/>
                        </a:rPr>
                        <a:t>: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Accountable </a:t>
                      </a:r>
                      <a:r>
                        <a:rPr lang="en-US" sz="1050" dirty="0">
                          <a:effectLst/>
                        </a:rPr>
                        <a:t>Care Collaborative </a:t>
                      </a:r>
                      <a:r>
                        <a:rPr lang="en-US" sz="1050" dirty="0" smtClean="0">
                          <a:effectLst/>
                        </a:rPr>
                        <a:t>and </a:t>
                      </a:r>
                      <a:r>
                        <a:rPr lang="en-US" sz="1050" dirty="0">
                          <a:effectLst/>
                        </a:rPr>
                        <a:t>Regional Care Collaborative </a:t>
                      </a:r>
                      <a:r>
                        <a:rPr lang="en-US" sz="1050" dirty="0" smtClean="0">
                          <a:effectLst/>
                        </a:rPr>
                        <a:t>Organizations, Medicaid expansion, </a:t>
                      </a:r>
                      <a:r>
                        <a:rPr lang="en-US" sz="1050" dirty="0" err="1" smtClean="0">
                          <a:effectLst/>
                        </a:rPr>
                        <a:t>eReferral</a:t>
                      </a:r>
                      <a:r>
                        <a:rPr lang="en-US" sz="1050" dirty="0" smtClean="0">
                          <a:effectLst/>
                        </a:rPr>
                        <a:t>/</a:t>
                      </a:r>
                      <a:r>
                        <a:rPr lang="en-US" sz="1050" dirty="0" err="1" smtClean="0">
                          <a:effectLst/>
                        </a:rPr>
                        <a:t>eConsult</a:t>
                      </a:r>
                      <a:r>
                        <a:rPr lang="en-US" sz="1050" dirty="0" smtClean="0">
                          <a:effectLst/>
                        </a:rPr>
                        <a:t>, </a:t>
                      </a:r>
                      <a:r>
                        <a:rPr lang="en-US" sz="1050" dirty="0" err="1" smtClean="0">
                          <a:effectLst/>
                        </a:rPr>
                        <a:t>TEFT</a:t>
                      </a:r>
                      <a:r>
                        <a:rPr lang="en-US" sz="1050" dirty="0" smtClean="0">
                          <a:effectLst/>
                        </a:rPr>
                        <a:t> </a:t>
                      </a:r>
                      <a:r>
                        <a:rPr lang="en-US" sz="1050" dirty="0" err="1" smtClean="0">
                          <a:effectLst/>
                        </a:rPr>
                        <a:t>PHR</a:t>
                      </a:r>
                      <a:r>
                        <a:rPr lang="en-US" sz="1050" dirty="0" smtClean="0">
                          <a:effectLst/>
                        </a:rPr>
                        <a:t> for Medicaid clients, State Innovation Model grant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 smtClean="0">
                          <a:effectLst/>
                        </a:rPr>
                        <a:t>HIE</a:t>
                      </a:r>
                      <a:r>
                        <a:rPr lang="en-US" sz="1050" dirty="0" smtClean="0">
                          <a:effectLst/>
                        </a:rPr>
                        <a:t>: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Bi-directional connection </a:t>
                      </a:r>
                      <a:r>
                        <a:rPr lang="en-US" sz="1050" dirty="0">
                          <a:effectLst/>
                        </a:rPr>
                        <a:t>with </a:t>
                      </a:r>
                      <a:r>
                        <a:rPr lang="en-US" sz="1050" dirty="0" err="1" smtClean="0">
                          <a:effectLst/>
                        </a:rPr>
                        <a:t>QHN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u="sng" dirty="0" smtClean="0">
                          <a:effectLst/>
                        </a:rPr>
                        <a:t>CDPHE</a:t>
                      </a:r>
                      <a:r>
                        <a:rPr lang="en-US" sz="1050" dirty="0" smtClean="0">
                          <a:effectLst/>
                        </a:rPr>
                        <a:t>: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Newborn </a:t>
                      </a:r>
                      <a:r>
                        <a:rPr lang="en-US" sz="1050" dirty="0">
                          <a:effectLst/>
                        </a:rPr>
                        <a:t>Screening (</a:t>
                      </a:r>
                      <a:r>
                        <a:rPr lang="en-US" sz="1050" dirty="0" smtClean="0">
                          <a:effectLst/>
                        </a:rPr>
                        <a:t>orders),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Cancer Registry,</a:t>
                      </a:r>
                      <a:r>
                        <a:rPr lang="en-US" sz="1050" baseline="0" dirty="0" smtClean="0">
                          <a:effectLst/>
                        </a:rPr>
                        <a:t> and </a:t>
                      </a:r>
                      <a:r>
                        <a:rPr lang="en-US" sz="1050" dirty="0" smtClean="0">
                          <a:effectLst/>
                        </a:rPr>
                        <a:t>e-Referrals for </a:t>
                      </a:r>
                      <a:r>
                        <a:rPr lang="en-US" sz="1050" baseline="0" dirty="0" smtClean="0">
                          <a:effectLst/>
                        </a:rPr>
                        <a:t>Colorado Tobacco </a:t>
                      </a:r>
                      <a:r>
                        <a:rPr lang="en-US" sz="1050" baseline="0" dirty="0" err="1" smtClean="0">
                          <a:effectLst/>
                        </a:rPr>
                        <a:t>QuitLine</a:t>
                      </a:r>
                      <a:r>
                        <a:rPr lang="en-US" sz="1050" baseline="0" dirty="0" smtClean="0">
                          <a:effectLst/>
                        </a:rPr>
                        <a:t> (w/Denver Public Health), public health services added with federal Medicaid expansions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050" baseline="0" dirty="0" smtClean="0">
                        <a:effectLst/>
                      </a:endParaRPr>
                    </a:p>
                  </a:txBody>
                  <a:tcPr marL="62345" marR="623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6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Hospitals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49 </a:t>
                      </a:r>
                      <a:r>
                        <a:rPr lang="en-US" sz="1050" b="0" dirty="0" smtClean="0">
                          <a:effectLst/>
                        </a:rPr>
                        <a:t>hospitals connected to </a:t>
                      </a:r>
                      <a:r>
                        <a:rPr lang="en-US" sz="1050" b="0" dirty="0" err="1" smtClean="0">
                          <a:effectLst/>
                        </a:rPr>
                        <a:t>HIE</a:t>
                      </a:r>
                      <a:endParaRPr lang="en-US" sz="1050" dirty="0">
                        <a:effectLst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2 </a:t>
                      </a:r>
                      <a:r>
                        <a:rPr lang="en-US" sz="1050" b="0" dirty="0" smtClean="0">
                          <a:effectLst/>
                        </a:rPr>
                        <a:t>hospitals connecting</a:t>
                      </a:r>
                      <a:r>
                        <a:rPr lang="en-US" sz="1050" b="0" baseline="0" dirty="0" smtClean="0">
                          <a:effectLst/>
                        </a:rPr>
                        <a:t> to </a:t>
                      </a:r>
                      <a:r>
                        <a:rPr lang="en-US" sz="1050" b="0" baseline="0" dirty="0" err="1" smtClean="0">
                          <a:effectLst/>
                        </a:rPr>
                        <a:t>HIE</a:t>
                      </a:r>
                      <a:endParaRPr lang="en-US" sz="1050" b="0" dirty="0">
                        <a:effectLst/>
                      </a:endParaRPr>
                    </a:p>
                  </a:txBody>
                  <a:tcPr marL="62345" marR="62345" marT="0" marB="0"/>
                </a:tc>
                <a:tc gridSpan="2">
                  <a:txBody>
                    <a:bodyPr/>
                    <a:lstStyle/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n-US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hospitals under agreement for </a:t>
                      </a:r>
                      <a:r>
                        <a:rPr lang="en-US" sz="1050" b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HIE</a:t>
                      </a:r>
                      <a:endParaRPr lang="en-US" sz="1050" i="1" baseline="0" dirty="0" smtClean="0">
                        <a:effectLst/>
                      </a:endParaRPr>
                    </a:p>
                  </a:txBody>
                  <a:tcPr marL="62345" marR="623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0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Doctors/ 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Providers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effectLst/>
                        </a:rPr>
                        <a:t>2,706 </a:t>
                      </a:r>
                      <a:r>
                        <a:rPr lang="en-US" sz="1050" dirty="0" smtClean="0">
                          <a:effectLst/>
                        </a:rPr>
                        <a:t>providers </a:t>
                      </a:r>
                      <a:r>
                        <a:rPr lang="en-US" sz="1050" dirty="0">
                          <a:effectLst/>
                        </a:rPr>
                        <a:t>connected </a:t>
                      </a:r>
                      <a:r>
                        <a:rPr lang="en-US" sz="1050" dirty="0" smtClean="0">
                          <a:effectLst/>
                        </a:rPr>
                        <a:t>to </a:t>
                      </a:r>
                      <a:r>
                        <a:rPr lang="en-US" sz="1050" dirty="0" err="1" smtClean="0">
                          <a:effectLst/>
                        </a:rPr>
                        <a:t>HIE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61 </a:t>
                      </a:r>
                      <a:r>
                        <a:rPr lang="en-US" sz="1050" b="0" dirty="0" err="1" smtClean="0">
                          <a:effectLst/>
                        </a:rPr>
                        <a:t>PatientCare</a:t>
                      </a:r>
                      <a:r>
                        <a:rPr lang="en-US" sz="1050" b="0" dirty="0" smtClean="0">
                          <a:effectLst/>
                        </a:rPr>
                        <a:t> 360 or EHR Integration </a:t>
                      </a:r>
                      <a:r>
                        <a:rPr lang="en-US" sz="1050" b="0" baseline="0" dirty="0" smtClean="0">
                          <a:effectLst/>
                        </a:rPr>
                        <a:t>projects in development with providers</a:t>
                      </a:r>
                      <a:endParaRPr lang="en-US" sz="1050" dirty="0">
                        <a:effectLst/>
                      </a:endParaRPr>
                    </a:p>
                    <a:p>
                      <a:pPr marL="0" marR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baseline="0" dirty="0" smtClean="0">
                          <a:effectLst/>
                        </a:rPr>
                        <a:t>198 </a:t>
                      </a:r>
                      <a:r>
                        <a:rPr lang="en-US" sz="1050" b="0" dirty="0" err="1" smtClean="0">
                          <a:effectLst/>
                        </a:rPr>
                        <a:t>PatientCare</a:t>
                      </a:r>
                      <a:r>
                        <a:rPr lang="en-US" sz="1050" b="0" dirty="0" smtClean="0">
                          <a:effectLst/>
                        </a:rPr>
                        <a:t> 360 or EHR Integration</a:t>
                      </a:r>
                      <a:r>
                        <a:rPr lang="en-US" sz="1050" b="1" dirty="0" smtClean="0">
                          <a:effectLst/>
                        </a:rPr>
                        <a:t> </a:t>
                      </a:r>
                      <a:r>
                        <a:rPr lang="en-US" sz="1050" b="0" baseline="0" dirty="0" smtClean="0">
                          <a:effectLst/>
                        </a:rPr>
                        <a:t>projects in queue with providers</a:t>
                      </a:r>
                      <a:endParaRPr lang="en-US" sz="1050" dirty="0">
                        <a:effectLst/>
                      </a:endParaRPr>
                    </a:p>
                  </a:txBody>
                  <a:tcPr marL="62345" marR="623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33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Behavioral</a:t>
                      </a:r>
                      <a:r>
                        <a:rPr lang="en-US" sz="10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Health</a:t>
                      </a: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/Labs/</a:t>
                      </a:r>
                      <a:r>
                        <a:rPr lang="en-US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/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Long-Term Care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dirty="0" smtClean="0">
                          <a:effectLst/>
                        </a:rPr>
                        <a:t>132 </a:t>
                      </a:r>
                      <a:r>
                        <a:rPr lang="en-US" sz="1050" b="0" dirty="0" smtClean="0">
                          <a:effectLst/>
                        </a:rPr>
                        <a:t>l</a:t>
                      </a:r>
                      <a:r>
                        <a:rPr lang="en-US" sz="1050" dirty="0" smtClean="0">
                          <a:effectLst/>
                        </a:rPr>
                        <a:t>ong-term </a:t>
                      </a:r>
                      <a:r>
                        <a:rPr lang="en-US" sz="1050" dirty="0">
                          <a:effectLst/>
                        </a:rPr>
                        <a:t>care, skilled nursing, home health and hospice </a:t>
                      </a:r>
                      <a:r>
                        <a:rPr lang="en-US" sz="1050" dirty="0" smtClean="0">
                          <a:effectLst/>
                        </a:rPr>
                        <a:t>facilities</a:t>
                      </a:r>
                      <a:endParaRPr lang="en-US" sz="105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</a:t>
                      </a:r>
                      <a:r>
                        <a:rPr lang="en-US" sz="105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US" sz="1050" dirty="0" smtClean="0">
                          <a:effectLst/>
                        </a:rPr>
                        <a:t>ehavioral </a:t>
                      </a:r>
                      <a:r>
                        <a:rPr lang="en-US" sz="1050" dirty="0">
                          <a:effectLst/>
                        </a:rPr>
                        <a:t>health </a:t>
                      </a:r>
                      <a:r>
                        <a:rPr lang="en-US" sz="1050" dirty="0" smtClean="0">
                          <a:effectLst/>
                        </a:rPr>
                        <a:t>centers</a:t>
                      </a:r>
                      <a:endParaRPr lang="en-US" sz="1050" dirty="0">
                        <a:effectLst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4 </a:t>
                      </a:r>
                      <a:r>
                        <a:rPr lang="en-US" sz="1050" b="0" dirty="0" smtClean="0">
                          <a:effectLst/>
                        </a:rPr>
                        <a:t>l</a:t>
                      </a:r>
                      <a:r>
                        <a:rPr lang="en-US" sz="1050" dirty="0" smtClean="0">
                          <a:effectLst/>
                        </a:rPr>
                        <a:t>abs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1</a:t>
                      </a:r>
                      <a:r>
                        <a:rPr lang="en-US" sz="1050" baseline="0" dirty="0" smtClean="0">
                          <a:effectLst/>
                        </a:rPr>
                        <a:t> imaging center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2</a:t>
                      </a:r>
                      <a:r>
                        <a:rPr lang="en-US" sz="1050" dirty="0" smtClean="0">
                          <a:effectLst/>
                        </a:rPr>
                        <a:t> labs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dirty="0" smtClean="0">
                        <a:effectLst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dirty="0" smtClean="0">
                        <a:effectLst/>
                      </a:endParaRPr>
                    </a:p>
                  </a:txBody>
                  <a:tcPr marL="62345" marR="62345" marT="0" marB="0"/>
                </a:tc>
                <a:tc gridSpan="2"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5 </a:t>
                      </a:r>
                      <a:r>
                        <a:rPr lang="en-US" sz="1050" b="0" dirty="0" smtClean="0">
                          <a:effectLst/>
                        </a:rPr>
                        <a:t>l</a:t>
                      </a:r>
                      <a:r>
                        <a:rPr lang="en-US" sz="1050" dirty="0" smtClean="0">
                          <a:effectLst/>
                        </a:rPr>
                        <a:t>ong-term care</a:t>
                      </a:r>
                      <a:r>
                        <a:rPr lang="en-US" sz="1050" baseline="0" dirty="0" smtClean="0">
                          <a:effectLst/>
                        </a:rPr>
                        <a:t> </a:t>
                      </a:r>
                      <a:r>
                        <a:rPr lang="en-US" sz="1050" dirty="0" smtClean="0">
                          <a:effectLst/>
                        </a:rPr>
                        <a:t>facilities</a:t>
                      </a:r>
                      <a:endParaRPr lang="en-US" sz="1050" dirty="0">
                        <a:effectLst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2 </a:t>
                      </a:r>
                      <a:r>
                        <a:rPr lang="en-US" sz="1050" b="0" dirty="0" smtClean="0">
                          <a:effectLst/>
                        </a:rPr>
                        <a:t>l</a:t>
                      </a:r>
                      <a:r>
                        <a:rPr lang="en-US" sz="1050" dirty="0" smtClean="0">
                          <a:effectLst/>
                        </a:rPr>
                        <a:t>abs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Colo. </a:t>
                      </a:r>
                      <a:r>
                        <a:rPr lang="en-US" sz="105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Telehealth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Network (medical images)</a:t>
                      </a:r>
                    </a:p>
                  </a:txBody>
                  <a:tcPr marL="62345" marR="623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00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Payers/</a:t>
                      </a:r>
                      <a:r>
                        <a:rPr lang="en-US" sz="1000" b="1" baseline="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ACOs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CCMCN</a:t>
                      </a:r>
                      <a:r>
                        <a:rPr lang="en-US" sz="105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05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CACHIE</a:t>
                      </a:r>
                      <a:endParaRPr lang="en-US" sz="105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 smtClean="0">
                          <a:effectLst/>
                        </a:rPr>
                        <a:t>C</a:t>
                      </a: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olorado Access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Colorado </a:t>
                      </a:r>
                      <a:r>
                        <a:rPr lang="en-US" sz="105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HealthOp</a:t>
                      </a:r>
                      <a:endParaRPr lang="en-US" sz="105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 err="1" smtClean="0">
                          <a:effectLst/>
                        </a:rPr>
                        <a:t>HCPF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 smtClean="0">
                          <a:effectLst/>
                        </a:rPr>
                        <a:t>Kaiser Permanente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 smtClean="0">
                          <a:effectLst/>
                        </a:rPr>
                        <a:t>Physician Health Partners (</a:t>
                      </a:r>
                      <a:r>
                        <a:rPr lang="en-US" sz="1050" dirty="0" err="1" smtClean="0">
                          <a:effectLst/>
                        </a:rPr>
                        <a:t>PHP</a:t>
                      </a:r>
                      <a:r>
                        <a:rPr lang="en-US" sz="1050" dirty="0" smtClean="0">
                          <a:effectLst/>
                        </a:rPr>
                        <a:t>)</a:t>
                      </a:r>
                      <a:endParaRPr lang="en-US" sz="1050" baseline="0" dirty="0" smtClean="0">
                        <a:effectLst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Anthem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CHP</a:t>
                      </a:r>
                      <a:endParaRPr lang="en-US" sz="1050" i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dirty="0" err="1" smtClean="0">
                          <a:effectLst/>
                        </a:rPr>
                        <a:t>ICHP</a:t>
                      </a:r>
                      <a:endParaRPr lang="en-US" sz="1050" dirty="0" smtClean="0">
                        <a:effectLst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baseline="0" dirty="0" smtClean="0">
                          <a:effectLst/>
                        </a:rPr>
                        <a:t>Rocky Mountain Health Plans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050" baseline="0" dirty="0" smtClean="0">
                        <a:effectLst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Aetna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Humana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United-Secure Horizons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/>
                </a:tc>
              </a:tr>
              <a:tr h="4027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Consumers</a:t>
                      </a:r>
                      <a:endParaRPr lang="en-US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345" marR="62345" marT="0" marB="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050" b="0" dirty="0" smtClean="0">
                          <a:effectLst/>
                        </a:rPr>
                        <a:t>4,000,000</a:t>
                      </a:r>
                      <a:r>
                        <a:rPr lang="en-US" sz="1050" b="1" dirty="0" smtClean="0">
                          <a:effectLst/>
                        </a:rPr>
                        <a:t>+ </a:t>
                      </a:r>
                      <a:r>
                        <a:rPr lang="en-US" sz="1050" dirty="0">
                          <a:effectLst/>
                        </a:rPr>
                        <a:t>unique patients </a:t>
                      </a:r>
                      <a:r>
                        <a:rPr lang="en-US" sz="1050" dirty="0" smtClean="0">
                          <a:effectLst/>
                        </a:rPr>
                        <a:t>in </a:t>
                      </a:r>
                      <a:r>
                        <a:rPr lang="en-US" sz="1050" dirty="0">
                          <a:effectLst/>
                        </a:rPr>
                        <a:t>the </a:t>
                      </a:r>
                      <a:r>
                        <a:rPr lang="en-US" sz="1050" dirty="0" err="1" smtClean="0">
                          <a:effectLst/>
                        </a:rPr>
                        <a:t>HIE</a:t>
                      </a:r>
                      <a:r>
                        <a:rPr lang="en-US" sz="1050" i="1" baseline="0" dirty="0" smtClean="0">
                          <a:effectLst/>
                        </a:rPr>
                        <a:t> </a:t>
                      </a:r>
                      <a:endParaRPr lang="en-US" sz="105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5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9Health Fair </a:t>
                      </a: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None/>
                        <a:tabLst/>
                        <a:defRPr/>
                      </a:pPr>
                      <a:r>
                        <a:rPr lang="en-US" sz="1050" dirty="0" err="1" smtClean="0">
                          <a:solidFill>
                            <a:schemeClr val="tx1"/>
                          </a:solidFill>
                          <a:effectLst/>
                        </a:rPr>
                        <a:t>PHR</a:t>
                      </a:r>
                      <a:r>
                        <a:rPr lang="en-US" sz="1050" smtClean="0">
                          <a:solidFill>
                            <a:schemeClr val="tx1"/>
                          </a:solidFill>
                          <a:effectLst/>
                        </a:rPr>
                        <a:t>/patient portal</a:t>
                      </a:r>
                      <a:r>
                        <a:rPr lang="en-US" sz="1050" baseline="0" smtClean="0">
                          <a:solidFill>
                            <a:schemeClr val="tx1"/>
                          </a:solidFill>
                          <a:effectLst/>
                        </a:rPr>
                        <a:t> projects</a:t>
                      </a:r>
                      <a:endParaRPr lang="en-US" sz="1050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/>
                </a:tc>
                <a:tc gridSpan="2"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45" marR="6234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45400" y="62936"/>
            <a:ext cx="1385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Last updated 9/28/2015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6789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978294931"/>
              </p:ext>
            </p:extLst>
          </p:nvPr>
        </p:nvGraphicFramePr>
        <p:xfrm>
          <a:off x="609600" y="1066800"/>
          <a:ext cx="4191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5781044"/>
              </p:ext>
            </p:extLst>
          </p:nvPr>
        </p:nvGraphicFramePr>
        <p:xfrm>
          <a:off x="685800" y="3581400"/>
          <a:ext cx="4038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29200" y="1060047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Electronic Health Record (EHR) Connectivity Status:</a:t>
            </a:r>
            <a:endParaRPr lang="en-US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5111970" y="1583267"/>
            <a:ext cx="3657600" cy="457200"/>
          </a:xfrm>
          <a:prstGeom prst="roundRect">
            <a:avLst/>
          </a:prstGeom>
          <a:solidFill>
            <a:srgbClr val="33CC33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/>
              <a:t>Green: Connected to </a:t>
            </a:r>
            <a:r>
              <a:rPr lang="en-US" sz="1000" dirty="0" err="1" smtClean="0"/>
              <a:t>CORHIO</a:t>
            </a:r>
            <a:r>
              <a:rPr lang="en-US" sz="1000" dirty="0" smtClean="0"/>
              <a:t> 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5143500" y="2106487"/>
            <a:ext cx="3505200" cy="2585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900" dirty="0" err="1"/>
              <a:t>AllMeds</a:t>
            </a:r>
            <a:endParaRPr lang="en-US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Allscripts</a:t>
            </a:r>
            <a:r>
              <a:rPr lang="en-US" sz="900" dirty="0" smtClean="0"/>
              <a:t> Pro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/>
              <a:t>Allscripts</a:t>
            </a:r>
            <a:r>
              <a:rPr lang="en-US" sz="900" dirty="0"/>
              <a:t> </a:t>
            </a:r>
            <a:r>
              <a:rPr lang="en-US" sz="900" dirty="0" err="1" smtClean="0"/>
              <a:t>TouchWorks</a:t>
            </a:r>
            <a:endParaRPr lang="en-US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/>
              <a:t>Amazing Charts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/>
              <a:t>Aprima</a:t>
            </a:r>
            <a:endParaRPr lang="en-US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AthenaHealth</a:t>
            </a: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CareTracker</a:t>
            </a:r>
            <a:endParaRPr lang="en-US" sz="9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smtClean="0"/>
              <a:t>Cerner </a:t>
            </a:r>
            <a:r>
              <a:rPr lang="en-US" sz="900" dirty="0"/>
              <a:t>Millennium</a:t>
            </a:r>
            <a:r>
              <a:rPr lang="en-US" sz="900" dirty="0" smtClean="0"/>
              <a:t>/ </a:t>
            </a:r>
            <a:r>
              <a:rPr lang="en-US" sz="900" dirty="0" err="1" smtClean="0"/>
              <a:t>PowerNotes</a:t>
            </a:r>
            <a:endParaRPr lang="en-US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CoCentrix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>(formerly UNI/CARE)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eClinicalWorks</a:t>
            </a:r>
            <a:r>
              <a:rPr lang="en-US" sz="9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e-MDs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Elekta</a:t>
            </a:r>
            <a:r>
              <a:rPr lang="en-US" sz="900" dirty="0" smtClean="0"/>
              <a:t> </a:t>
            </a:r>
            <a:r>
              <a:rPr lang="en-US" sz="900" dirty="0" err="1" smtClean="0"/>
              <a:t>Mosaiq</a:t>
            </a: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Epic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GE Centricity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smtClean="0"/>
              <a:t>Greenway</a:t>
            </a:r>
            <a:br>
              <a:rPr lang="en-US" sz="900" dirty="0" smtClean="0"/>
            </a:br>
            <a:endParaRPr lang="en-US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HealthFusion</a:t>
            </a: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HealthTronics</a:t>
            </a:r>
            <a:r>
              <a:rPr lang="en-US" sz="900" dirty="0" smtClean="0"/>
              <a:t>/</a:t>
            </a:r>
            <a:r>
              <a:rPr lang="en-US" sz="900" dirty="0" err="1" smtClean="0"/>
              <a:t>UroChart</a:t>
            </a:r>
            <a:endParaRPr lang="en-US" sz="9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smtClean="0"/>
              <a:t>McKesson </a:t>
            </a:r>
            <a:r>
              <a:rPr lang="en-US" sz="900" dirty="0"/>
              <a:t>Horizon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/>
              <a:t>McKesson Practice </a:t>
            </a:r>
            <a:r>
              <a:rPr lang="en-US" sz="900" dirty="0" smtClean="0"/>
              <a:t>Partner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MEDHOST</a:t>
            </a:r>
            <a:endParaRPr lang="en-US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Meditech</a:t>
            </a:r>
            <a:endParaRPr lang="en-US" sz="9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MicroMD</a:t>
            </a: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ModuleMD</a:t>
            </a:r>
            <a:endParaRPr lang="en-US" sz="9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Netsmart</a:t>
            </a:r>
            <a:endParaRPr lang="en-US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NextGen</a:t>
            </a: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Office Practicum</a:t>
            </a:r>
            <a:endParaRPr lang="en-US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smtClean="0"/>
              <a:t>Red Planet</a:t>
            </a:r>
            <a:endParaRPr lang="en-US" sz="9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Sevocity</a:t>
            </a:r>
            <a:endParaRPr lang="en-US" sz="9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SRSoft</a:t>
            </a:r>
            <a:r>
              <a:rPr lang="en-US" sz="900" dirty="0" smtClean="0"/>
              <a:t>/SRS EHR</a:t>
            </a:r>
            <a:endParaRPr lang="en-US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Vitera</a:t>
            </a:r>
            <a:r>
              <a:rPr lang="en-US" sz="900" dirty="0"/>
              <a:t>/</a:t>
            </a:r>
            <a:r>
              <a:rPr lang="en-US" sz="900" dirty="0" err="1" smtClean="0"/>
              <a:t>Intergy</a:t>
            </a:r>
            <a:endParaRPr lang="en-US" sz="900" dirty="0"/>
          </a:p>
          <a:p>
            <a:endParaRPr lang="en-US" sz="900" dirty="0"/>
          </a:p>
        </p:txBody>
      </p:sp>
      <p:sp>
        <p:nvSpPr>
          <p:cNvPr id="12" name="TextBox 11"/>
          <p:cNvSpPr txBox="1"/>
          <p:nvPr/>
        </p:nvSpPr>
        <p:spPr>
          <a:xfrm>
            <a:off x="5111970" y="5098935"/>
            <a:ext cx="3489864" cy="7848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900" dirty="0" smtClean="0"/>
              <a:t>Answers on Demand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CareCloud</a:t>
            </a:r>
            <a:endParaRPr lang="en-US" sz="9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err="1" smtClean="0"/>
              <a:t>CureMD</a:t>
            </a:r>
            <a:endParaRPr lang="en-US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MacPractice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err="1" smtClean="0"/>
              <a:t>MediTab</a:t>
            </a:r>
            <a:endParaRPr lang="en-US" sz="900" dirty="0" smtClean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smtClean="0"/>
              <a:t>Point </a:t>
            </a:r>
            <a:r>
              <a:rPr lang="en-US" sz="900" dirty="0"/>
              <a:t>Click </a:t>
            </a:r>
            <a:r>
              <a:rPr lang="en-US" sz="900" dirty="0" smtClean="0"/>
              <a:t>Care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900" dirty="0" smtClean="0"/>
              <a:t>Pulse </a:t>
            </a:r>
            <a:r>
              <a:rPr lang="en-US" sz="900" dirty="0"/>
              <a:t>Systems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900" dirty="0"/>
          </a:p>
        </p:txBody>
      </p:sp>
      <p:sp>
        <p:nvSpPr>
          <p:cNvPr id="13" name="Rounded Rectangle 12"/>
          <p:cNvSpPr/>
          <p:nvPr/>
        </p:nvSpPr>
        <p:spPr>
          <a:xfrm>
            <a:off x="5211322" y="4578878"/>
            <a:ext cx="3657600" cy="45720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tx1"/>
                </a:solidFill>
              </a:rPr>
              <a:t>Yellow: In process to connect to </a:t>
            </a:r>
            <a:r>
              <a:rPr lang="en-US" sz="1000" dirty="0" err="1" smtClean="0">
                <a:solidFill>
                  <a:schemeClr val="tx1"/>
                </a:solidFill>
              </a:rPr>
              <a:t>CORHIO</a:t>
            </a:r>
            <a:r>
              <a:rPr lang="en-US" sz="1000" dirty="0" smtClean="0">
                <a:solidFill>
                  <a:schemeClr val="tx1"/>
                </a:solidFill>
              </a:rPr>
              <a:t> or verified as being able to connect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111970" y="5912227"/>
            <a:ext cx="3657600" cy="457200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solidFill>
                  <a:schemeClr val="bg1"/>
                </a:solidFill>
              </a:rPr>
              <a:t>Red: Unlikely to connect to </a:t>
            </a:r>
            <a:r>
              <a:rPr lang="en-US" sz="1000" dirty="0" err="1" smtClean="0">
                <a:solidFill>
                  <a:schemeClr val="bg1"/>
                </a:solidFill>
              </a:rPr>
              <a:t>CORHIO</a:t>
            </a:r>
            <a:r>
              <a:rPr lang="en-US" sz="1000" dirty="0" smtClean="0">
                <a:solidFill>
                  <a:schemeClr val="bg1"/>
                </a:solidFill>
              </a:rPr>
              <a:t> in the near term 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1970" y="6472719"/>
            <a:ext cx="35433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900" dirty="0" smtClean="0"/>
              <a:t>Practice Fusion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7645400" y="62936"/>
            <a:ext cx="13853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 smtClean="0"/>
              <a:t>Last updated 9/28/2015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592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CORHIO 2.0: Roadmap Concepts and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43886"/>
      </p:ext>
    </p:extLst>
  </p:cSld>
  <p:clrMapOvr>
    <a:masterClrMapping/>
  </p:clrMapOvr>
</p:sld>
</file>

<file path=ppt/theme/theme1.xml><?xml version="1.0" encoding="utf-8"?>
<a:theme xmlns:a="http://schemas.openxmlformats.org/drawingml/2006/main" name="CORHIO_PPT-Theme_Section-Break2">
  <a:themeElements>
    <a:clrScheme name="CORHIO Logo Colors">
      <a:dk1>
        <a:sysClr val="windowText" lastClr="000000"/>
      </a:dk1>
      <a:lt1>
        <a:sysClr val="window" lastClr="FFFFFF"/>
      </a:lt1>
      <a:dk2>
        <a:srgbClr val="005472"/>
      </a:dk2>
      <a:lt2>
        <a:srgbClr val="E5EFE6"/>
      </a:lt2>
      <a:accent1>
        <a:srgbClr val="005472"/>
      </a:accent1>
      <a:accent2>
        <a:srgbClr val="C8C75A"/>
      </a:accent2>
      <a:accent3>
        <a:srgbClr val="58A4AF"/>
      </a:accent3>
      <a:accent4>
        <a:srgbClr val="E76633"/>
      </a:accent4>
      <a:accent5>
        <a:srgbClr val="7DAF83"/>
      </a:accent5>
      <a:accent6>
        <a:srgbClr val="4D4D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Content Slide">
  <a:themeElements>
    <a:clrScheme name="CORHIO Logo Colors">
      <a:dk1>
        <a:sysClr val="windowText" lastClr="000000"/>
      </a:dk1>
      <a:lt1>
        <a:sysClr val="window" lastClr="FFFFFF"/>
      </a:lt1>
      <a:dk2>
        <a:srgbClr val="005472"/>
      </a:dk2>
      <a:lt2>
        <a:srgbClr val="E5EFE6"/>
      </a:lt2>
      <a:accent1>
        <a:srgbClr val="005472"/>
      </a:accent1>
      <a:accent2>
        <a:srgbClr val="C8C75A"/>
      </a:accent2>
      <a:accent3>
        <a:srgbClr val="58A4AF"/>
      </a:accent3>
      <a:accent4>
        <a:srgbClr val="E76633"/>
      </a:accent4>
      <a:accent5>
        <a:srgbClr val="7DAF83"/>
      </a:accent5>
      <a:accent6>
        <a:srgbClr val="4D4D4D"/>
      </a:accent6>
      <a:hlink>
        <a:srgbClr val="0000FF"/>
      </a:hlink>
      <a:folHlink>
        <a:srgbClr val="800080"/>
      </a:folHlink>
    </a:clrScheme>
    <a:fontScheme name="CORHIO Corporate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Agenda Slide">
  <a:themeElements>
    <a:clrScheme name="CORHIO Logo Colors">
      <a:dk1>
        <a:sysClr val="windowText" lastClr="000000"/>
      </a:dk1>
      <a:lt1>
        <a:sysClr val="window" lastClr="FFFFFF"/>
      </a:lt1>
      <a:dk2>
        <a:srgbClr val="005472"/>
      </a:dk2>
      <a:lt2>
        <a:srgbClr val="E5EFE6"/>
      </a:lt2>
      <a:accent1>
        <a:srgbClr val="005472"/>
      </a:accent1>
      <a:accent2>
        <a:srgbClr val="C8C75A"/>
      </a:accent2>
      <a:accent3>
        <a:srgbClr val="58A4AF"/>
      </a:accent3>
      <a:accent4>
        <a:srgbClr val="E76633"/>
      </a:accent4>
      <a:accent5>
        <a:srgbClr val="7DAF83"/>
      </a:accent5>
      <a:accent6>
        <a:srgbClr val="4D4D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Break Slid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ection Break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ection Break Slid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4D8387FB280F40BEFA7FA6E44B2320" ma:contentTypeVersion="0" ma:contentTypeDescription="Create a new document." ma:contentTypeScope="" ma:versionID="3d4b0713f8f95d32dca75450b1eb706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959439-CEA0-401B-9E1C-4B9F6662F235}"/>
</file>

<file path=customXml/itemProps2.xml><?xml version="1.0" encoding="utf-8"?>
<ds:datastoreItem xmlns:ds="http://schemas.openxmlformats.org/officeDocument/2006/customXml" ds:itemID="{950F0960-C80C-4793-B8FD-F45F2FACFEDB}"/>
</file>

<file path=customXml/itemProps3.xml><?xml version="1.0" encoding="utf-8"?>
<ds:datastoreItem xmlns:ds="http://schemas.openxmlformats.org/officeDocument/2006/customXml" ds:itemID="{F2B0BA8B-A5AD-4736-A5C7-B151C6140A3E}"/>
</file>

<file path=docProps/app.xml><?xml version="1.0" encoding="utf-8"?>
<Properties xmlns="http://schemas.openxmlformats.org/officeDocument/2006/extended-properties" xmlns:vt="http://schemas.openxmlformats.org/officeDocument/2006/docPropsVTypes">
  <Template>CORHIO_PPT-Them</Template>
  <TotalTime>11608</TotalTime>
  <Words>1010</Words>
  <Application>Microsoft Office PowerPoint</Application>
  <PresentationFormat>On-screen Show (4:3)</PresentationFormat>
  <Paragraphs>332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MS Mincho</vt:lpstr>
      <vt:lpstr>ＭＳ Ｐゴシック</vt:lpstr>
      <vt:lpstr>Arial</vt:lpstr>
      <vt:lpstr>Calibri</vt:lpstr>
      <vt:lpstr>Georgia</vt:lpstr>
      <vt:lpstr>Symbol</vt:lpstr>
      <vt:lpstr>Times New Roman</vt:lpstr>
      <vt:lpstr>Verdana</vt:lpstr>
      <vt:lpstr>CORHIO_PPT-Theme_Section-Break2</vt:lpstr>
      <vt:lpstr>Basic Content Slide</vt:lpstr>
      <vt:lpstr>Agenda Slide</vt:lpstr>
      <vt:lpstr>Section Break Slide 1</vt:lpstr>
      <vt:lpstr>Section Break Slide 2</vt:lpstr>
      <vt:lpstr>Section Break Slide 3</vt:lpstr>
      <vt:lpstr>CORHIO By the Numbers</vt:lpstr>
      <vt:lpstr>CORHIO HIE Network Growth</vt:lpstr>
      <vt:lpstr>Hospitals - Connected</vt:lpstr>
      <vt:lpstr>Hospitals - Connected</vt:lpstr>
      <vt:lpstr>Hospitals - Under Agreement</vt:lpstr>
      <vt:lpstr>Labs Participating in HIE</vt:lpstr>
      <vt:lpstr>CORHIO Dashboard</vt:lpstr>
      <vt:lpstr>PowerPoint Presentation</vt:lpstr>
      <vt:lpstr>CORHIO 2.0: Roadmap Concepts and Solutions</vt:lpstr>
      <vt:lpstr>CORHIO 2.0 Architecture Diagram</vt:lpstr>
      <vt:lpstr>Solutions: Patient Event Notifications</vt:lpstr>
      <vt:lpstr>Solutions: Clinical Event Notifications</vt:lpstr>
      <vt:lpstr>Ambulatory Data Acquisition (C-CDA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CORHIO Dashboard</dc:title>
  <dc:creator>Christine Baker</dc:creator>
  <cp:keywords/>
  <cp:lastModifiedBy>Mark Carlson</cp:lastModifiedBy>
  <cp:revision>479</cp:revision>
  <cp:lastPrinted>2015-09-28T16:15:53Z</cp:lastPrinted>
  <dcterms:created xsi:type="dcterms:W3CDTF">2012-09-18T18:59:00Z</dcterms:created>
  <dcterms:modified xsi:type="dcterms:W3CDTF">2015-12-15T20:22:24Z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ContentTypeId">
    <vt:lpwstr>0x010100004D8387FB280F40BEFA7FA6E44B2320</vt:lpwstr>
  </property>
</Properties>
</file>